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
      <p:font typeface="Century Gothic"/>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regular.fntdata"/><Relationship Id="rId50" Type="http://schemas.openxmlformats.org/officeDocument/2006/relationships/font" Target="fonts/Roboto-boldItalic.fntdata"/><Relationship Id="rId53" Type="http://schemas.openxmlformats.org/officeDocument/2006/relationships/font" Target="fonts/CenturyGothic-italic.fntdata"/><Relationship Id="rId52" Type="http://schemas.openxmlformats.org/officeDocument/2006/relationships/font" Target="fonts/CenturyGothic-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16488574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16488574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16488574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16488574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0e8a56dfe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0e8a56dfe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0e8a56dfe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0e8a56dfe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4fd1c896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4fd1c896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4fd1c896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4fd1c896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1959fc77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21959fc77d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g21959fc77d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0e8a56dfe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2c0e8a56dfe_1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2c0e8a56dfe_1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6a19d88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c6a19d88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c0e8a56dfe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c0e8a56df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c16488574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c164885748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16488574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c16488574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4fd1c896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4fd1c896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4fd1c896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14fd1c896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1648857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c1648857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c0e8a56dfe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c0e8a56dfe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c0e8a56dfe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c0e8a56dfe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0e8a56dfe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c0e8a56dfe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959fc77d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21959fc77d5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c0e8a56dfe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c0e8a56dfe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0e8a56dfe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c0e8a56dfe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c0e8a56dfe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c0e8a56dfe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Define a neighborhood aggregation function</a:t>
            </a:r>
            <a:endParaRPr/>
          </a:p>
          <a:p>
            <a:pPr indent="0" lvl="0" marL="0" rtl="0" algn="l">
              <a:spcBef>
                <a:spcPts val="0"/>
              </a:spcBef>
              <a:spcAft>
                <a:spcPts val="0"/>
              </a:spcAft>
              <a:buNone/>
            </a:pPr>
            <a:r>
              <a:rPr lang="en"/>
              <a:t>(2) Define a loss function on the embeddings</a:t>
            </a:r>
            <a:endParaRPr/>
          </a:p>
          <a:p>
            <a:pPr indent="0" lvl="0" marL="0" rtl="0" algn="l">
              <a:spcBef>
                <a:spcPts val="0"/>
              </a:spcBef>
              <a:spcAft>
                <a:spcPts val="0"/>
              </a:spcAft>
              <a:buNone/>
            </a:pPr>
            <a:r>
              <a:rPr lang="en"/>
              <a:t>(3) Train on a set of nodes, i.e., a batch of compute graphs</a:t>
            </a:r>
            <a:endParaRPr/>
          </a:p>
          <a:p>
            <a:pPr indent="0" lvl="0" marL="0" rtl="0" algn="l">
              <a:spcBef>
                <a:spcPts val="0"/>
              </a:spcBef>
              <a:spcAft>
                <a:spcPts val="0"/>
              </a:spcAft>
              <a:buNone/>
            </a:pPr>
            <a:r>
              <a:rPr lang="en"/>
              <a:t>(4) Generate embeddings for nodes as needed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c0e8a56dfe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c0e8a56dfe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c0e8a56dfe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c0e8a56dfe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c163df4e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c163df4e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Graph Convolutional Network (GCN)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Key Features: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Aggregates information from a node's immediate neighbors.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Utilizes a fixed graph convolutional operation.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Use Cases: Node classification, link prediction, community detection.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GraphSage (Graph Sample and Aggregation) (main: self rep is concated)</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Key Features: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Nodes sample and aggregate information from sampled neighbors.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Allows for inductive learning on unseen nodes.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Use Cases: Scalable learning on large graphs, node classification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Graph Attention Network (GAT)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Key Features: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Assigns attention scores to each neighbor during aggregation.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Allows nodes to selectively attend to informative neighbors.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Use Cases: Node classification, link prediction, recommendation systems.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c163df4ee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c163df4ee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c163df4ee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c163df4ee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c163df4ee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c163df4ee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c163df4ee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c163df4ee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4fd1c896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114fd1c896e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c163df4ee5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c163df4ee5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c163df4ee5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c163df4ee5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4fd1c896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4fd1c896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0e8a56dfe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0e8a56dfe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1648857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c16488574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p14"/>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2"/>
              </a:buClr>
              <a:buSzPts val="3300"/>
              <a:buFont typeface="Calibri"/>
              <a:buNone/>
              <a:defRPr b="1">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14"/>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58" name="Google Shape;58;p14"/>
          <p:cNvSpPr txBox="1"/>
          <p:nvPr>
            <p:ph idx="11" type="ftr"/>
          </p:nvPr>
        </p:nvSpPr>
        <p:spPr>
          <a:xfrm>
            <a:off x="5334000" y="4972050"/>
            <a:ext cx="3810000" cy="1716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14"/>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5"/>
          <p:cNvSpPr txBox="1"/>
          <p:nvPr>
            <p:ph idx="11" type="ftr"/>
          </p:nvPr>
        </p:nvSpPr>
        <p:spPr>
          <a:xfrm>
            <a:off x="5562600" y="4972050"/>
            <a:ext cx="3581400" cy="1716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15"/>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6"/>
          <p:cNvSpPr txBox="1"/>
          <p:nvPr>
            <p:ph type="title"/>
          </p:nvPr>
        </p:nvSpPr>
        <p:spPr>
          <a:xfrm>
            <a:off x="533400" y="0"/>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2"/>
              </a:buClr>
              <a:buSzPts val="3300"/>
              <a:buFont typeface="Calibri"/>
              <a:buNone/>
              <a:defRPr b="1">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16"/>
          <p:cNvSpPr txBox="1"/>
          <p:nvPr>
            <p:ph idx="11" type="ftr"/>
          </p:nvPr>
        </p:nvSpPr>
        <p:spPr>
          <a:xfrm>
            <a:off x="5638800" y="4972050"/>
            <a:ext cx="3505200" cy="1716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6"/>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7"/>
          <p:cNvSpPr txBox="1"/>
          <p:nvPr>
            <p:ph type="ctrTitle"/>
          </p:nvPr>
        </p:nvSpPr>
        <p:spPr>
          <a:xfrm>
            <a:off x="685800" y="1597819"/>
            <a:ext cx="7772400" cy="11025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7"/>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500"/>
              </a:spcBef>
              <a:spcAft>
                <a:spcPts val="0"/>
              </a:spcAft>
              <a:buClr>
                <a:srgbClr val="888888"/>
              </a:buClr>
              <a:buSzPts val="2400"/>
              <a:buNone/>
              <a:defRPr>
                <a:solidFill>
                  <a:srgbClr val="888888"/>
                </a:solidFill>
              </a:defRPr>
            </a:lvl1pPr>
            <a:lvl2pPr lvl="1" algn="ctr">
              <a:lnSpc>
                <a:spcPct val="100000"/>
              </a:lnSpc>
              <a:spcBef>
                <a:spcPts val="400"/>
              </a:spcBef>
              <a:spcAft>
                <a:spcPts val="0"/>
              </a:spcAft>
              <a:buClr>
                <a:srgbClr val="888888"/>
              </a:buClr>
              <a:buSzPts val="21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p:txBody>
      </p:sp>
      <p:sp>
        <p:nvSpPr>
          <p:cNvPr id="70" name="Google Shape;70;p17"/>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8"/>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2"/>
              </a:buClr>
              <a:buSzPts val="3000"/>
              <a:buFont typeface="Calibri"/>
              <a:buNone/>
              <a:defRPr b="1"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8"/>
          <p:cNvSpPr txBox="1"/>
          <p:nvPr>
            <p:ph idx="1" type="body"/>
          </p:nvPr>
        </p:nvSpPr>
        <p:spPr>
          <a:xfrm>
            <a:off x="722313" y="2180035"/>
            <a:ext cx="7772400" cy="1125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300"/>
              </a:spcBef>
              <a:spcAft>
                <a:spcPts val="0"/>
              </a:spcAft>
              <a:buClr>
                <a:srgbClr val="888888"/>
              </a:buClr>
              <a:buSzPts val="1500"/>
              <a:buNone/>
              <a:defRPr sz="1500">
                <a:solidFill>
                  <a:srgbClr val="888888"/>
                </a:solidFill>
              </a:defRPr>
            </a:lvl1pPr>
            <a:lvl2pPr indent="-228600" lvl="1" marL="914400" algn="l">
              <a:lnSpc>
                <a:spcPct val="100000"/>
              </a:lnSpc>
              <a:spcBef>
                <a:spcPts val="300"/>
              </a:spcBef>
              <a:spcAft>
                <a:spcPts val="0"/>
              </a:spcAft>
              <a:buClr>
                <a:srgbClr val="888888"/>
              </a:buClr>
              <a:buSzPts val="1400"/>
              <a:buNone/>
              <a:defRPr sz="1400">
                <a:solidFill>
                  <a:srgbClr val="888888"/>
                </a:solidFill>
              </a:defRPr>
            </a:lvl2pPr>
            <a:lvl3pPr indent="-228600" lvl="2" marL="1371600" algn="l">
              <a:lnSpc>
                <a:spcPct val="100000"/>
              </a:lnSpc>
              <a:spcBef>
                <a:spcPts val="200"/>
              </a:spcBef>
              <a:spcAft>
                <a:spcPts val="0"/>
              </a:spcAft>
              <a:buClr>
                <a:srgbClr val="888888"/>
              </a:buClr>
              <a:buSzPts val="1200"/>
              <a:buNone/>
              <a:defRPr sz="1200">
                <a:solidFill>
                  <a:srgbClr val="888888"/>
                </a:solidFill>
              </a:defRPr>
            </a:lvl3pPr>
            <a:lvl4pPr indent="-228600" lvl="3" marL="1828800" algn="l">
              <a:lnSpc>
                <a:spcPct val="100000"/>
              </a:lnSpc>
              <a:spcBef>
                <a:spcPts val="200"/>
              </a:spcBef>
              <a:spcAft>
                <a:spcPts val="0"/>
              </a:spcAft>
              <a:buClr>
                <a:srgbClr val="888888"/>
              </a:buClr>
              <a:buSzPts val="1100"/>
              <a:buNone/>
              <a:defRPr sz="1100">
                <a:solidFill>
                  <a:srgbClr val="888888"/>
                </a:solidFill>
              </a:defRPr>
            </a:lvl4pPr>
            <a:lvl5pPr indent="-228600" lvl="4" marL="2286000" algn="l">
              <a:lnSpc>
                <a:spcPct val="100000"/>
              </a:lnSpc>
              <a:spcBef>
                <a:spcPts val="200"/>
              </a:spcBef>
              <a:spcAft>
                <a:spcPts val="0"/>
              </a:spcAft>
              <a:buClr>
                <a:srgbClr val="888888"/>
              </a:buClr>
              <a:buSzPts val="1100"/>
              <a:buNone/>
              <a:defRPr sz="1100">
                <a:solidFill>
                  <a:srgbClr val="888888"/>
                </a:solidFill>
              </a:defRPr>
            </a:lvl5pPr>
            <a:lvl6pPr indent="-228600" lvl="5" marL="2743200" algn="l">
              <a:lnSpc>
                <a:spcPct val="100000"/>
              </a:lnSpc>
              <a:spcBef>
                <a:spcPts val="2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74" name="Google Shape;74;p18"/>
          <p:cNvSpPr txBox="1"/>
          <p:nvPr>
            <p:ph idx="11" type="ftr"/>
          </p:nvPr>
        </p:nvSpPr>
        <p:spPr>
          <a:xfrm>
            <a:off x="5029200" y="4972050"/>
            <a:ext cx="4114800" cy="1716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18"/>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6" name="Shape 76"/>
        <p:cNvGrpSpPr/>
        <p:nvPr/>
      </p:nvGrpSpPr>
      <p:grpSpPr>
        <a:xfrm>
          <a:off x="0" y="0"/>
          <a:ext cx="0" cy="0"/>
          <a:chOff x="0" y="0"/>
          <a:chExt cx="0" cy="0"/>
        </a:xfrm>
      </p:grpSpPr>
      <p:sp>
        <p:nvSpPr>
          <p:cNvPr id="77" name="Google Shape;77;p19"/>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2"/>
              </a:buClr>
              <a:buSzPts val="3300"/>
              <a:buFont typeface="Calibri"/>
              <a:buNone/>
              <a:defRPr b="1">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9"/>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79" name="Google Shape;79;p19"/>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no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80" name="Google Shape;80;p19"/>
          <p:cNvSpPr txBox="1"/>
          <p:nvPr>
            <p:ph idx="11" type="ftr"/>
          </p:nvPr>
        </p:nvSpPr>
        <p:spPr>
          <a:xfrm>
            <a:off x="5410200" y="4914900"/>
            <a:ext cx="3733800" cy="2286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19"/>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82" name="Shape 82"/>
        <p:cNvGrpSpPr/>
        <p:nvPr/>
      </p:nvGrpSpPr>
      <p:grpSpPr>
        <a:xfrm>
          <a:off x="0" y="0"/>
          <a:ext cx="0" cy="0"/>
          <a:chOff x="0" y="0"/>
          <a:chExt cx="0" cy="0"/>
        </a:xfrm>
      </p:grpSpPr>
      <p:sp>
        <p:nvSpPr>
          <p:cNvPr id="83" name="Google Shape;83;p20"/>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20"/>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chemeClr val="dk2"/>
              </a:buClr>
              <a:buSzPts val="3300"/>
              <a:buFont typeface="Calibri"/>
              <a:buNone/>
              <a:defRPr b="0" i="0" sz="33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lvl1pPr indent="-381000" lvl="0" marL="457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3" name="Google Shape;53;p13"/>
          <p:cNvSpPr txBox="1"/>
          <p:nvPr>
            <p:ph idx="11" type="ftr"/>
          </p:nvPr>
        </p:nvSpPr>
        <p:spPr>
          <a:xfrm>
            <a:off x="5867400" y="4972050"/>
            <a:ext cx="3276600" cy="1716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hyperlink" Target="https://www.tensorflow.org/text/guide/word_embedding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hyperlink" Target="https://www.hackdeploy.com/word2vec-explained-easil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hyperlink" Target="https://towardsdatascience.com/summary-of-translate-model-for-knowledge-graph-embedding-29042be64273"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s://kge-tutorial-ecai2020.github.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hyperlink" Target="http://www.btechsmartclass.com/data_structures/graph-representation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creativecommons.org/licenses/by/4.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0.jpg"/><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hyperlink" Target="https://kge-tutorial-ecai2020.github.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1"/>
          <p:cNvSpPr txBox="1"/>
          <p:nvPr>
            <p:ph type="ctrTitle"/>
          </p:nvPr>
        </p:nvSpPr>
        <p:spPr>
          <a:xfrm>
            <a:off x="311700" y="732050"/>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3600">
                <a:solidFill>
                  <a:srgbClr val="1C4587"/>
                </a:solidFill>
              </a:rPr>
              <a:t>Building &amp; Mining Knowledge Graphs</a:t>
            </a:r>
            <a:endParaRPr b="1" sz="3600"/>
          </a:p>
        </p:txBody>
      </p:sp>
      <p:sp>
        <p:nvSpPr>
          <p:cNvPr id="90" name="Google Shape;90;p21"/>
          <p:cNvSpPr txBox="1"/>
          <p:nvPr/>
        </p:nvSpPr>
        <p:spPr>
          <a:xfrm>
            <a:off x="3718950" y="1524650"/>
            <a:ext cx="1706100" cy="49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(KEN4256)</a:t>
            </a:r>
            <a:endParaRPr b="0" i="0" sz="2400" u="none" cap="none" strike="noStrike">
              <a:solidFill>
                <a:srgbClr val="000000"/>
              </a:solidFill>
              <a:latin typeface="Arial"/>
              <a:ea typeface="Arial"/>
              <a:cs typeface="Arial"/>
              <a:sym typeface="Arial"/>
            </a:endParaRPr>
          </a:p>
        </p:txBody>
      </p:sp>
      <p:pic>
        <p:nvPicPr>
          <p:cNvPr id="91" name="Google Shape;91;p21"/>
          <p:cNvPicPr preferRelativeResize="0"/>
          <p:nvPr/>
        </p:nvPicPr>
        <p:blipFill rotWithShape="1">
          <a:blip r:embed="rId3">
            <a:alphaModFix/>
          </a:blip>
          <a:srcRect b="0" l="0" r="0" t="0"/>
          <a:stretch/>
        </p:blipFill>
        <p:spPr>
          <a:xfrm>
            <a:off x="140000" y="4152875"/>
            <a:ext cx="2631759" cy="850750"/>
          </a:xfrm>
          <a:prstGeom prst="rect">
            <a:avLst/>
          </a:prstGeom>
          <a:noFill/>
          <a:ln>
            <a:noFill/>
          </a:ln>
        </p:spPr>
      </p:pic>
      <p:sp>
        <p:nvSpPr>
          <p:cNvPr id="92" name="Google Shape;92;p21"/>
          <p:cNvSpPr txBox="1"/>
          <p:nvPr/>
        </p:nvSpPr>
        <p:spPr>
          <a:xfrm>
            <a:off x="1510650" y="2294425"/>
            <a:ext cx="6122700" cy="40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accent1"/>
                </a:solidFill>
                <a:latin typeface="Arial"/>
                <a:ea typeface="Arial"/>
                <a:cs typeface="Arial"/>
                <a:sym typeface="Arial"/>
              </a:rPr>
              <a:t>Lecture </a:t>
            </a:r>
            <a:r>
              <a:rPr lang="en" sz="2400">
                <a:solidFill>
                  <a:schemeClr val="accent1"/>
                </a:solidFill>
              </a:rPr>
              <a:t>7</a:t>
            </a:r>
            <a:r>
              <a:rPr b="0" i="0" lang="en" sz="2400" u="none" cap="none" strike="noStrike">
                <a:solidFill>
                  <a:schemeClr val="accent1"/>
                </a:solidFill>
                <a:latin typeface="Arial"/>
                <a:ea typeface="Arial"/>
                <a:cs typeface="Arial"/>
                <a:sym typeface="Arial"/>
              </a:rPr>
              <a:t>: Knowledge </a:t>
            </a:r>
            <a:r>
              <a:rPr lang="en" sz="2400">
                <a:solidFill>
                  <a:schemeClr val="accent1"/>
                </a:solidFill>
              </a:rPr>
              <a:t>G</a:t>
            </a:r>
            <a:r>
              <a:rPr b="0" i="0" lang="en" sz="2400" u="none" cap="none" strike="noStrike">
                <a:solidFill>
                  <a:schemeClr val="accent1"/>
                </a:solidFill>
                <a:latin typeface="Arial"/>
                <a:ea typeface="Arial"/>
                <a:cs typeface="Arial"/>
                <a:sym typeface="Arial"/>
              </a:rPr>
              <a:t>raph Embeddings</a:t>
            </a:r>
            <a:endParaRPr b="0" i="0" sz="2400" u="none" cap="none" strike="noStrike">
              <a:solidFill>
                <a:schemeClr val="accen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One-hot encoding for text data</a:t>
            </a:r>
            <a:endParaRPr/>
          </a:p>
        </p:txBody>
      </p:sp>
      <p:pic>
        <p:nvPicPr>
          <p:cNvPr id="181" name="Google Shape;181;p30"/>
          <p:cNvPicPr preferRelativeResize="0"/>
          <p:nvPr/>
        </p:nvPicPr>
        <p:blipFill>
          <a:blip r:embed="rId3">
            <a:alphaModFix/>
          </a:blip>
          <a:stretch>
            <a:fillRect/>
          </a:stretch>
        </p:blipFill>
        <p:spPr>
          <a:xfrm>
            <a:off x="3165525" y="687975"/>
            <a:ext cx="4866034" cy="3981301"/>
          </a:xfrm>
          <a:prstGeom prst="rect">
            <a:avLst/>
          </a:prstGeom>
          <a:noFill/>
          <a:ln>
            <a:noFill/>
          </a:ln>
        </p:spPr>
      </p:pic>
      <p:sp>
        <p:nvSpPr>
          <p:cNvPr id="182" name="Google Shape;182;p30"/>
          <p:cNvSpPr txBox="1"/>
          <p:nvPr/>
        </p:nvSpPr>
        <p:spPr>
          <a:xfrm>
            <a:off x="510700" y="4669275"/>
            <a:ext cx="69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Calibri"/>
                <a:ea typeface="Calibri"/>
                <a:cs typeface="Calibri"/>
                <a:sym typeface="Calibri"/>
                <a:hlinkClick r:id="rId4"/>
              </a:rPr>
              <a:t>https://www.tensorflow.org/text/guide/word_embeddings</a:t>
            </a:r>
            <a:r>
              <a:rPr lang="en">
                <a:latin typeface="Calibri"/>
                <a:ea typeface="Calibri"/>
                <a:cs typeface="Calibri"/>
                <a:sym typeface="Calibri"/>
              </a:rPr>
              <a:t> </a:t>
            </a:r>
            <a:endParaRPr>
              <a:latin typeface="Calibri"/>
              <a:ea typeface="Calibri"/>
              <a:cs typeface="Calibri"/>
              <a:sym typeface="Calibri"/>
            </a:endParaRPr>
          </a:p>
        </p:txBody>
      </p:sp>
      <p:sp>
        <p:nvSpPr>
          <p:cNvPr id="183" name="Google Shape;183;p30"/>
          <p:cNvSpPr txBox="1"/>
          <p:nvPr/>
        </p:nvSpPr>
        <p:spPr>
          <a:xfrm>
            <a:off x="291850" y="1897050"/>
            <a:ext cx="333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02124"/>
                </a:solidFill>
                <a:highlight>
                  <a:srgbClr val="FFFFFF"/>
                </a:highlight>
                <a:latin typeface="Roboto"/>
                <a:ea typeface="Roboto"/>
                <a:cs typeface="Roboto"/>
                <a:sym typeface="Roboto"/>
              </a:rPr>
              <a:t>Sentence:</a:t>
            </a:r>
            <a:endParaRPr sz="18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202124"/>
                </a:solidFill>
                <a:highlight>
                  <a:srgbClr val="FFFFFF"/>
                </a:highlight>
                <a:latin typeface="Roboto"/>
                <a:ea typeface="Roboto"/>
                <a:cs typeface="Roboto"/>
                <a:sym typeface="Roboto"/>
              </a:rPr>
              <a:t> "The cat sat on the mat".</a:t>
            </a:r>
            <a:endParaRPr sz="2000"/>
          </a:p>
        </p:txBody>
      </p:sp>
      <p:sp>
        <p:nvSpPr>
          <p:cNvPr id="184" name="Google Shape;184;p30"/>
          <p:cNvSpPr txBox="1"/>
          <p:nvPr/>
        </p:nvSpPr>
        <p:spPr>
          <a:xfrm>
            <a:off x="2170475" y="54725"/>
            <a:ext cx="73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Skip-Gram Algorithm</a:t>
            </a:r>
            <a:endParaRPr/>
          </a:p>
        </p:txBody>
      </p:sp>
      <p:pic>
        <p:nvPicPr>
          <p:cNvPr id="190" name="Google Shape;190;p31"/>
          <p:cNvPicPr preferRelativeResize="0"/>
          <p:nvPr/>
        </p:nvPicPr>
        <p:blipFill>
          <a:blip r:embed="rId3">
            <a:alphaModFix/>
          </a:blip>
          <a:stretch>
            <a:fillRect/>
          </a:stretch>
        </p:blipFill>
        <p:spPr>
          <a:xfrm>
            <a:off x="0" y="1044850"/>
            <a:ext cx="4170100" cy="3214650"/>
          </a:xfrm>
          <a:prstGeom prst="rect">
            <a:avLst/>
          </a:prstGeom>
          <a:noFill/>
          <a:ln>
            <a:noFill/>
          </a:ln>
        </p:spPr>
      </p:pic>
      <p:pic>
        <p:nvPicPr>
          <p:cNvPr id="191" name="Google Shape;191;p31"/>
          <p:cNvPicPr preferRelativeResize="0"/>
          <p:nvPr/>
        </p:nvPicPr>
        <p:blipFill>
          <a:blip r:embed="rId4">
            <a:alphaModFix/>
          </a:blip>
          <a:stretch>
            <a:fillRect/>
          </a:stretch>
        </p:blipFill>
        <p:spPr>
          <a:xfrm>
            <a:off x="3311025" y="1158950"/>
            <a:ext cx="6350599" cy="2910675"/>
          </a:xfrm>
          <a:prstGeom prst="rect">
            <a:avLst/>
          </a:prstGeom>
          <a:noFill/>
          <a:ln>
            <a:noFill/>
          </a:ln>
        </p:spPr>
      </p:pic>
      <p:sp>
        <p:nvSpPr>
          <p:cNvPr id="192" name="Google Shape;192;p31"/>
          <p:cNvSpPr txBox="1"/>
          <p:nvPr/>
        </p:nvSpPr>
        <p:spPr>
          <a:xfrm>
            <a:off x="1085800" y="4527900"/>
            <a:ext cx="50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Source: </a:t>
            </a:r>
            <a:r>
              <a:rPr lang="en" u="sng">
                <a:solidFill>
                  <a:schemeClr val="hlink"/>
                </a:solidFill>
                <a:latin typeface="Calibri"/>
                <a:ea typeface="Calibri"/>
                <a:cs typeface="Calibri"/>
                <a:sym typeface="Calibri"/>
                <a:hlinkClick r:id="rId5"/>
              </a:rPr>
              <a:t>https://www.hackdeploy.com/word2vec-explained-easily/</a:t>
            </a:r>
            <a:r>
              <a:rPr lang="en">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Knowledge Graph Embedding</a:t>
            </a:r>
            <a:endParaRPr/>
          </a:p>
        </p:txBody>
      </p:sp>
      <p:pic>
        <p:nvPicPr>
          <p:cNvPr id="198" name="Google Shape;198;p32"/>
          <p:cNvPicPr preferRelativeResize="0"/>
          <p:nvPr/>
        </p:nvPicPr>
        <p:blipFill>
          <a:blip r:embed="rId3">
            <a:alphaModFix/>
          </a:blip>
          <a:stretch>
            <a:fillRect/>
          </a:stretch>
        </p:blipFill>
        <p:spPr>
          <a:xfrm>
            <a:off x="1281900" y="893525"/>
            <a:ext cx="6014972" cy="3981301"/>
          </a:xfrm>
          <a:prstGeom prst="rect">
            <a:avLst/>
          </a:prstGeom>
          <a:noFill/>
          <a:ln>
            <a:noFill/>
          </a:ln>
        </p:spPr>
      </p:pic>
      <p:sp>
        <p:nvSpPr>
          <p:cNvPr id="199" name="Google Shape;199;p32"/>
          <p:cNvSpPr txBox="1"/>
          <p:nvPr/>
        </p:nvSpPr>
        <p:spPr>
          <a:xfrm>
            <a:off x="830525" y="4795725"/>
            <a:ext cx="81888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a:t>
            </a:r>
            <a:r>
              <a:rPr lang="en"/>
              <a:t>: </a:t>
            </a:r>
            <a:r>
              <a:rPr lang="en" sz="1100" u="sng">
                <a:solidFill>
                  <a:schemeClr val="hlink"/>
                </a:solidFill>
                <a:hlinkClick r:id="rId4"/>
              </a:rPr>
              <a:t>https://towardsdatascience.com/summary-of-translate-model-for-knowledge-graph-embedding-29042be64273</a:t>
            </a:r>
            <a:endParaRPr>
              <a:latin typeface="Calibri"/>
              <a:ea typeface="Calibri"/>
              <a:cs typeface="Calibri"/>
              <a:sym typeface="Calibri"/>
            </a:endParaRPr>
          </a:p>
        </p:txBody>
      </p:sp>
      <p:sp>
        <p:nvSpPr>
          <p:cNvPr id="200" name="Google Shape;200;p32"/>
          <p:cNvSpPr txBox="1"/>
          <p:nvPr/>
        </p:nvSpPr>
        <p:spPr>
          <a:xfrm>
            <a:off x="3070050" y="3063075"/>
            <a:ext cx="1121100" cy="219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Embedding</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KG Representation in Vector Space</a:t>
            </a:r>
            <a:endParaRPr/>
          </a:p>
        </p:txBody>
      </p:sp>
      <p:sp>
        <p:nvSpPr>
          <p:cNvPr id="206" name="Google Shape;206;p33"/>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317500" lvl="0" marL="457200" rtl="0" algn="l">
              <a:spcBef>
                <a:spcPts val="300"/>
              </a:spcBef>
              <a:spcAft>
                <a:spcPts val="0"/>
              </a:spcAft>
              <a:buSzPts val="1400"/>
              <a:buChar char="•"/>
            </a:pPr>
            <a:r>
              <a:rPr b="1" lang="en"/>
              <a:t>Key Idea</a:t>
            </a:r>
            <a:r>
              <a:rPr lang="en"/>
              <a:t>: Model entities and relations in embedding space</a:t>
            </a:r>
            <a:endParaRPr/>
          </a:p>
          <a:p>
            <a:pPr indent="-317500" lvl="0" marL="457200" rtl="0" algn="l">
              <a:spcBef>
                <a:spcPts val="0"/>
              </a:spcBef>
              <a:spcAft>
                <a:spcPts val="0"/>
              </a:spcAft>
              <a:buSzPts val="1400"/>
              <a:buChar char="•"/>
            </a:pPr>
            <a:r>
              <a:rPr lang="en"/>
              <a:t>Edges in KG are represented as triple or 3-</a:t>
            </a:r>
            <a:r>
              <a:rPr b="1" lang="en"/>
              <a:t>tuple (h,r,t) </a:t>
            </a:r>
            <a:r>
              <a:rPr lang="en"/>
              <a:t>denoting the head (subject), relation (predicate), and tail (object).</a:t>
            </a:r>
            <a:endParaRPr/>
          </a:p>
          <a:p>
            <a:pPr indent="-317500" lvl="1" marL="914400" rtl="0" algn="l">
              <a:spcBef>
                <a:spcPts val="0"/>
              </a:spcBef>
              <a:spcAft>
                <a:spcPts val="0"/>
              </a:spcAft>
              <a:buSzPts val="1400"/>
              <a:buChar char="–"/>
            </a:pPr>
            <a:r>
              <a:rPr lang="en"/>
              <a:t>Given a triple (h,r,t), the goal is that the embedding of (h,r) should be close to the embedding of t </a:t>
            </a:r>
            <a:endParaRPr/>
          </a:p>
          <a:p>
            <a:pPr indent="-317500" lvl="0" marL="457200" rtl="0" algn="l">
              <a:spcBef>
                <a:spcPts val="0"/>
              </a:spcBef>
              <a:spcAft>
                <a:spcPts val="0"/>
              </a:spcAft>
              <a:buSzPts val="1400"/>
              <a:buChar char="•"/>
            </a:pPr>
            <a:r>
              <a:rPr lang="en"/>
              <a:t>How to </a:t>
            </a:r>
            <a:r>
              <a:rPr b="1" lang="en"/>
              <a:t>embed</a:t>
            </a:r>
            <a:r>
              <a:rPr lang="en"/>
              <a:t> (h,r)  ?</a:t>
            </a:r>
            <a:endParaRPr/>
          </a:p>
          <a:p>
            <a:pPr indent="-317500" lvl="0" marL="457200" rtl="0" algn="l">
              <a:spcBef>
                <a:spcPts val="0"/>
              </a:spcBef>
              <a:spcAft>
                <a:spcPts val="0"/>
              </a:spcAft>
              <a:buSzPts val="1400"/>
              <a:buChar char="•"/>
            </a:pPr>
            <a:r>
              <a:rPr lang="en"/>
              <a:t>How to define </a:t>
            </a:r>
            <a:r>
              <a:rPr b="1" lang="en"/>
              <a:t>score</a:t>
            </a:r>
            <a:r>
              <a:rPr lang="en"/>
              <a:t> f</a:t>
            </a:r>
            <a:r>
              <a:rPr baseline="-25000" lang="en"/>
              <a:t>r</a:t>
            </a:r>
            <a:r>
              <a:rPr lang="en"/>
              <a:t>(h,t)? </a:t>
            </a:r>
            <a:endParaRPr/>
          </a:p>
          <a:p>
            <a:pPr indent="-317500" lvl="1" marL="914400" rtl="0" algn="l">
              <a:spcBef>
                <a:spcPts val="0"/>
              </a:spcBef>
              <a:spcAft>
                <a:spcPts val="0"/>
              </a:spcAft>
              <a:buSzPts val="1400"/>
              <a:buChar char="–"/>
            </a:pPr>
            <a:r>
              <a:rPr lang="en"/>
              <a:t>Score </a:t>
            </a:r>
            <a:r>
              <a:rPr lang="en" sz="2100"/>
              <a:t> f</a:t>
            </a:r>
            <a:r>
              <a:rPr baseline="-25000" lang="en" sz="2100"/>
              <a:t>r</a:t>
            </a:r>
            <a:r>
              <a:rPr lang="en"/>
              <a:t> is high if (h,r,t) exists, else </a:t>
            </a:r>
            <a:r>
              <a:rPr lang="en" sz="2100"/>
              <a:t>f</a:t>
            </a:r>
            <a:r>
              <a:rPr baseline="-25000" lang="en" sz="2100"/>
              <a:t>r</a:t>
            </a:r>
            <a:r>
              <a:rPr lang="en"/>
              <a:t> </a:t>
            </a:r>
            <a:r>
              <a:rPr lang="en"/>
              <a:t> is low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Structure</a:t>
            </a:r>
            <a:r>
              <a:rPr lang="en"/>
              <a:t> </a:t>
            </a:r>
            <a:r>
              <a:rPr lang="en"/>
              <a:t>for KGE Models</a:t>
            </a:r>
            <a:endParaRPr/>
          </a:p>
        </p:txBody>
      </p:sp>
      <p:pic>
        <p:nvPicPr>
          <p:cNvPr id="212" name="Google Shape;212;p34"/>
          <p:cNvPicPr preferRelativeResize="0"/>
          <p:nvPr/>
        </p:nvPicPr>
        <p:blipFill>
          <a:blip r:embed="rId3">
            <a:alphaModFix/>
          </a:blip>
          <a:stretch>
            <a:fillRect/>
          </a:stretch>
        </p:blipFill>
        <p:spPr>
          <a:xfrm>
            <a:off x="152400" y="1009800"/>
            <a:ext cx="8991601" cy="2735235"/>
          </a:xfrm>
          <a:prstGeom prst="rect">
            <a:avLst/>
          </a:prstGeom>
          <a:noFill/>
          <a:ln>
            <a:noFill/>
          </a:ln>
        </p:spPr>
      </p:pic>
      <p:sp>
        <p:nvSpPr>
          <p:cNvPr id="213" name="Google Shape;213;p34"/>
          <p:cNvSpPr txBox="1"/>
          <p:nvPr/>
        </p:nvSpPr>
        <p:spPr>
          <a:xfrm>
            <a:off x="507450" y="4702525"/>
            <a:ext cx="37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Image</a:t>
            </a:r>
            <a:r>
              <a:rPr lang="en">
                <a:latin typeface="Calibri"/>
                <a:ea typeface="Calibri"/>
                <a:cs typeface="Calibri"/>
                <a:sym typeface="Calibri"/>
              </a:rPr>
              <a:t>: </a:t>
            </a:r>
            <a:r>
              <a:rPr lang="en" u="sng">
                <a:solidFill>
                  <a:schemeClr val="hlink"/>
                </a:solidFill>
                <a:latin typeface="Calibri"/>
                <a:ea typeface="Calibri"/>
                <a:cs typeface="Calibri"/>
                <a:sym typeface="Calibri"/>
                <a:hlinkClick r:id="rId4"/>
              </a:rPr>
              <a:t>https://kge-tutorial-ecai2020.github.io/</a:t>
            </a:r>
            <a:r>
              <a:rPr lang="en">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5"/>
          <p:cNvPicPr preferRelativeResize="0"/>
          <p:nvPr/>
        </p:nvPicPr>
        <p:blipFill rotWithShape="1">
          <a:blip r:embed="rId3">
            <a:alphaModFix/>
          </a:blip>
          <a:srcRect b="0" l="0" r="0" t="0"/>
          <a:stretch/>
        </p:blipFill>
        <p:spPr>
          <a:xfrm>
            <a:off x="1462575" y="3543575"/>
            <a:ext cx="3076001" cy="1514650"/>
          </a:xfrm>
          <a:prstGeom prst="rect">
            <a:avLst/>
          </a:prstGeom>
          <a:noFill/>
          <a:ln>
            <a:noFill/>
          </a:ln>
        </p:spPr>
      </p:pic>
      <p:sp>
        <p:nvSpPr>
          <p:cNvPr id="219" name="Google Shape;219;p35"/>
          <p:cNvSpPr txBox="1"/>
          <p:nvPr>
            <p:ph type="title"/>
          </p:nvPr>
        </p:nvSpPr>
        <p:spPr>
          <a:xfrm>
            <a:off x="457200" y="25"/>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KGE Approaches</a:t>
            </a:r>
            <a:endParaRPr/>
          </a:p>
        </p:txBody>
      </p:sp>
      <p:sp>
        <p:nvSpPr>
          <p:cNvPr id="220" name="Google Shape;220;p35"/>
          <p:cNvSpPr txBox="1"/>
          <p:nvPr>
            <p:ph idx="1" type="body"/>
          </p:nvPr>
        </p:nvSpPr>
        <p:spPr>
          <a:xfrm>
            <a:off x="73375" y="925875"/>
            <a:ext cx="4339800" cy="1739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300"/>
              </a:spcBef>
              <a:spcAft>
                <a:spcPts val="0"/>
              </a:spcAft>
              <a:buSzPts val="1400"/>
              <a:buNone/>
            </a:pPr>
            <a:r>
              <a:rPr lang="en"/>
              <a:t>Random Walk based Embeddings </a:t>
            </a:r>
            <a:endParaRPr/>
          </a:p>
          <a:p>
            <a:pPr indent="0" lvl="0" marL="0" rtl="0" algn="l">
              <a:lnSpc>
                <a:spcPct val="100000"/>
              </a:lnSpc>
              <a:spcBef>
                <a:spcPts val="300"/>
              </a:spcBef>
              <a:spcAft>
                <a:spcPts val="0"/>
              </a:spcAft>
              <a:buSzPts val="1400"/>
              <a:buNone/>
            </a:pPr>
            <a:r>
              <a:rPr lang="en" sz="1400"/>
              <a:t>RDF2Vec</a:t>
            </a:r>
            <a:endParaRPr sz="1400"/>
          </a:p>
          <a:p>
            <a:pPr indent="0" lvl="0" marL="0" rtl="0" algn="l">
              <a:lnSpc>
                <a:spcPct val="100000"/>
              </a:lnSpc>
              <a:spcBef>
                <a:spcPts val="300"/>
              </a:spcBef>
              <a:spcAft>
                <a:spcPts val="0"/>
              </a:spcAft>
              <a:buSzPts val="1400"/>
              <a:buNone/>
            </a:pPr>
            <a:r>
              <a:t/>
            </a:r>
            <a:endParaRPr/>
          </a:p>
          <a:p>
            <a:pPr indent="0" lvl="0" marL="0" rtl="0" algn="l">
              <a:lnSpc>
                <a:spcPct val="100000"/>
              </a:lnSpc>
              <a:spcBef>
                <a:spcPts val="300"/>
              </a:spcBef>
              <a:spcAft>
                <a:spcPts val="0"/>
              </a:spcAft>
              <a:buSzPts val="1400"/>
              <a:buNone/>
            </a:pPr>
            <a:r>
              <a:t/>
            </a:r>
            <a:endParaRPr/>
          </a:p>
          <a:p>
            <a:pPr indent="0" lvl="0" marL="0" rtl="0" algn="l">
              <a:lnSpc>
                <a:spcPct val="100000"/>
              </a:lnSpc>
              <a:spcBef>
                <a:spcPts val="300"/>
              </a:spcBef>
              <a:spcAft>
                <a:spcPts val="0"/>
              </a:spcAft>
              <a:buClr>
                <a:schemeClr val="dk1"/>
              </a:buClr>
              <a:buSzPts val="1100"/>
              <a:buFont typeface="Arial"/>
              <a:buNone/>
            </a:pPr>
            <a:r>
              <a:t/>
            </a:r>
            <a:endParaRPr/>
          </a:p>
          <a:p>
            <a:pPr indent="0" lvl="0" marL="0" rtl="0" algn="l">
              <a:lnSpc>
                <a:spcPct val="100000"/>
              </a:lnSpc>
              <a:spcBef>
                <a:spcPts val="300"/>
              </a:spcBef>
              <a:spcAft>
                <a:spcPts val="0"/>
              </a:spcAft>
              <a:buClr>
                <a:schemeClr val="dk1"/>
              </a:buClr>
              <a:buSzPts val="1100"/>
              <a:buFont typeface="Arial"/>
              <a:buNone/>
            </a:pPr>
            <a:r>
              <a:t/>
            </a:r>
            <a:endParaRPr/>
          </a:p>
        </p:txBody>
      </p:sp>
      <p:pic>
        <p:nvPicPr>
          <p:cNvPr id="221" name="Google Shape;221;p35"/>
          <p:cNvPicPr preferRelativeResize="0"/>
          <p:nvPr/>
        </p:nvPicPr>
        <p:blipFill rotWithShape="1">
          <a:blip r:embed="rId4">
            <a:alphaModFix/>
          </a:blip>
          <a:srcRect b="0" l="0" r="0" t="0"/>
          <a:stretch/>
        </p:blipFill>
        <p:spPr>
          <a:xfrm>
            <a:off x="794875" y="1363738"/>
            <a:ext cx="3754399" cy="1404625"/>
          </a:xfrm>
          <a:prstGeom prst="rect">
            <a:avLst/>
          </a:prstGeom>
          <a:noFill/>
          <a:ln>
            <a:noFill/>
          </a:ln>
        </p:spPr>
      </p:pic>
      <p:pic>
        <p:nvPicPr>
          <p:cNvPr id="222" name="Google Shape;222;p35"/>
          <p:cNvPicPr preferRelativeResize="0"/>
          <p:nvPr/>
        </p:nvPicPr>
        <p:blipFill>
          <a:blip r:embed="rId5">
            <a:alphaModFix/>
          </a:blip>
          <a:stretch>
            <a:fillRect/>
          </a:stretch>
        </p:blipFill>
        <p:spPr>
          <a:xfrm>
            <a:off x="4889500" y="3122302"/>
            <a:ext cx="4287400" cy="1859726"/>
          </a:xfrm>
          <a:prstGeom prst="rect">
            <a:avLst/>
          </a:prstGeom>
          <a:noFill/>
          <a:ln>
            <a:noFill/>
          </a:ln>
        </p:spPr>
      </p:pic>
      <p:sp>
        <p:nvSpPr>
          <p:cNvPr id="223" name="Google Shape;223;p35"/>
          <p:cNvSpPr txBox="1"/>
          <p:nvPr/>
        </p:nvSpPr>
        <p:spPr>
          <a:xfrm>
            <a:off x="4850300" y="2363200"/>
            <a:ext cx="4428300" cy="9621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spcBef>
                <a:spcPts val="300"/>
              </a:spcBef>
              <a:spcAft>
                <a:spcPts val="0"/>
              </a:spcAft>
              <a:buClr>
                <a:schemeClr val="dk1"/>
              </a:buClr>
              <a:buSzPts val="1100"/>
              <a:buFont typeface="Arial"/>
              <a:buNone/>
            </a:pPr>
            <a:r>
              <a:rPr lang="en" sz="2400">
                <a:solidFill>
                  <a:schemeClr val="dk1"/>
                </a:solidFill>
                <a:latin typeface="Calibri"/>
                <a:ea typeface="Calibri"/>
                <a:cs typeface="Calibri"/>
                <a:sym typeface="Calibri"/>
              </a:rPr>
              <a:t>Factorization based Embeddings</a:t>
            </a:r>
            <a:endParaRPr>
              <a:latin typeface="Calibri"/>
              <a:ea typeface="Calibri"/>
              <a:cs typeface="Calibri"/>
              <a:sym typeface="Calibri"/>
            </a:endParaRPr>
          </a:p>
        </p:txBody>
      </p:sp>
      <p:sp>
        <p:nvSpPr>
          <p:cNvPr id="224" name="Google Shape;224;p35"/>
          <p:cNvSpPr txBox="1"/>
          <p:nvPr/>
        </p:nvSpPr>
        <p:spPr>
          <a:xfrm>
            <a:off x="73375" y="2704675"/>
            <a:ext cx="3502500" cy="17394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Clr>
                <a:schemeClr val="dk1"/>
              </a:buClr>
              <a:buSzPts val="1100"/>
              <a:buFont typeface="Arial"/>
              <a:buNone/>
            </a:pPr>
            <a:r>
              <a:rPr lang="en" sz="2400">
                <a:solidFill>
                  <a:schemeClr val="dk1"/>
                </a:solidFill>
                <a:latin typeface="Calibri"/>
                <a:ea typeface="Calibri"/>
                <a:cs typeface="Calibri"/>
                <a:sym typeface="Calibri"/>
              </a:rPr>
              <a:t>Translation based Embeddings</a:t>
            </a:r>
            <a:endParaRPr sz="2400">
              <a:solidFill>
                <a:schemeClr val="dk1"/>
              </a:solidFill>
              <a:latin typeface="Calibri"/>
              <a:ea typeface="Calibri"/>
              <a:cs typeface="Calibri"/>
              <a:sym typeface="Calibri"/>
            </a:endParaRPr>
          </a:p>
          <a:p>
            <a:pPr indent="0" lvl="0" marL="0" rtl="0" algn="l">
              <a:spcBef>
                <a:spcPts val="300"/>
              </a:spcBef>
              <a:spcAft>
                <a:spcPts val="0"/>
              </a:spcAft>
              <a:buClr>
                <a:schemeClr val="dk1"/>
              </a:buClr>
              <a:buSzPts val="1100"/>
              <a:buFont typeface="Arial"/>
              <a:buNone/>
            </a:pPr>
            <a:r>
              <a:rPr lang="en" sz="2400">
                <a:solidFill>
                  <a:schemeClr val="dk1"/>
                </a:solidFill>
                <a:latin typeface="Calibri"/>
                <a:ea typeface="Calibri"/>
                <a:cs typeface="Calibri"/>
                <a:sym typeface="Calibri"/>
              </a:rPr>
              <a:t>   TransE</a:t>
            </a:r>
            <a:endParaRPr sz="2400">
              <a:solidFill>
                <a:schemeClr val="dk1"/>
              </a:solidFill>
              <a:latin typeface="Calibri"/>
              <a:ea typeface="Calibri"/>
              <a:cs typeface="Calibri"/>
              <a:sym typeface="Calibri"/>
            </a:endParaRPr>
          </a:p>
          <a:p>
            <a:pPr indent="0" lvl="0" marL="0" rtl="0" algn="l">
              <a:spcBef>
                <a:spcPts val="300"/>
              </a:spcBef>
              <a:spcAft>
                <a:spcPts val="0"/>
              </a:spcAft>
              <a:buClr>
                <a:schemeClr val="dk1"/>
              </a:buClr>
              <a:buSzPts val="1100"/>
              <a:buFont typeface="Arial"/>
              <a:buNone/>
            </a:pPr>
            <a:r>
              <a:rPr lang="en" sz="2400">
                <a:solidFill>
                  <a:schemeClr val="dk1"/>
                </a:solidFill>
                <a:latin typeface="Calibri"/>
                <a:ea typeface="Calibri"/>
                <a:cs typeface="Calibri"/>
                <a:sym typeface="Calibri"/>
              </a:rPr>
              <a:t>   RotatE</a:t>
            </a:r>
            <a:endParaRPr>
              <a:latin typeface="Calibri"/>
              <a:ea typeface="Calibri"/>
              <a:cs typeface="Calibri"/>
              <a:sym typeface="Calibri"/>
            </a:endParaRPr>
          </a:p>
        </p:txBody>
      </p:sp>
      <p:sp>
        <p:nvSpPr>
          <p:cNvPr id="225" name="Google Shape;225;p35"/>
          <p:cNvSpPr/>
          <p:nvPr/>
        </p:nvSpPr>
        <p:spPr>
          <a:xfrm>
            <a:off x="124975" y="2811550"/>
            <a:ext cx="4539900" cy="228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4665500" y="2802425"/>
            <a:ext cx="4428300" cy="228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txBox="1"/>
          <p:nvPr/>
        </p:nvSpPr>
        <p:spPr>
          <a:xfrm>
            <a:off x="4804275" y="4575050"/>
            <a:ext cx="898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RESCAL</a:t>
            </a:r>
            <a:endParaRPr sz="1700">
              <a:latin typeface="Calibri"/>
              <a:ea typeface="Calibri"/>
              <a:cs typeface="Calibri"/>
              <a:sym typeface="Calibri"/>
            </a:endParaRPr>
          </a:p>
        </p:txBody>
      </p:sp>
      <p:sp>
        <p:nvSpPr>
          <p:cNvPr id="228" name="Google Shape;228;p35"/>
          <p:cNvSpPr/>
          <p:nvPr/>
        </p:nvSpPr>
        <p:spPr>
          <a:xfrm>
            <a:off x="124975" y="904625"/>
            <a:ext cx="4539900" cy="1859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9" name="Google Shape;229;p35"/>
          <p:cNvPicPr preferRelativeResize="0"/>
          <p:nvPr/>
        </p:nvPicPr>
        <p:blipFill rotWithShape="1">
          <a:blip r:embed="rId6">
            <a:alphaModFix/>
          </a:blip>
          <a:srcRect b="0" l="0" r="0" t="0"/>
          <a:stretch/>
        </p:blipFill>
        <p:spPr>
          <a:xfrm>
            <a:off x="4850300" y="1232538"/>
            <a:ext cx="4011857" cy="1514651"/>
          </a:xfrm>
          <a:prstGeom prst="rect">
            <a:avLst/>
          </a:prstGeom>
          <a:noFill/>
          <a:ln>
            <a:noFill/>
          </a:ln>
        </p:spPr>
      </p:pic>
      <p:sp>
        <p:nvSpPr>
          <p:cNvPr id="230" name="Google Shape;230;p35"/>
          <p:cNvSpPr/>
          <p:nvPr/>
        </p:nvSpPr>
        <p:spPr>
          <a:xfrm>
            <a:off x="4696975" y="904625"/>
            <a:ext cx="4428300" cy="1859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1" name="Google Shape;231;p35"/>
          <p:cNvSpPr txBox="1"/>
          <p:nvPr/>
        </p:nvSpPr>
        <p:spPr>
          <a:xfrm>
            <a:off x="4796950" y="925875"/>
            <a:ext cx="37545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Calibri"/>
                <a:ea typeface="Calibri"/>
                <a:cs typeface="Calibri"/>
                <a:sym typeface="Calibri"/>
              </a:rPr>
              <a:t>Graph Neural Networks</a:t>
            </a:r>
            <a:endParaRPr sz="2400">
              <a:solidFill>
                <a:schemeClr val="dk1"/>
              </a:solidFill>
              <a:latin typeface="Calibri"/>
              <a:ea typeface="Calibri"/>
              <a:cs typeface="Calibri"/>
              <a:sym typeface="Calibri"/>
            </a:endParaRPr>
          </a:p>
        </p:txBody>
      </p:sp>
      <p:sp>
        <p:nvSpPr>
          <p:cNvPr id="232" name="Google Shape;232;p35"/>
          <p:cNvSpPr/>
          <p:nvPr/>
        </p:nvSpPr>
        <p:spPr>
          <a:xfrm>
            <a:off x="7446625" y="176025"/>
            <a:ext cx="1594500" cy="8574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We focus on GNN in this course!</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One-hot encoding for graph data</a:t>
            </a:r>
            <a:endParaRPr/>
          </a:p>
        </p:txBody>
      </p:sp>
      <p:pic>
        <p:nvPicPr>
          <p:cNvPr id="238" name="Google Shape;238;p36"/>
          <p:cNvPicPr preferRelativeResize="0"/>
          <p:nvPr/>
        </p:nvPicPr>
        <p:blipFill>
          <a:blip r:embed="rId3">
            <a:alphaModFix/>
          </a:blip>
          <a:stretch>
            <a:fillRect/>
          </a:stretch>
        </p:blipFill>
        <p:spPr>
          <a:xfrm>
            <a:off x="152400" y="1009800"/>
            <a:ext cx="8839201" cy="3452813"/>
          </a:xfrm>
          <a:prstGeom prst="rect">
            <a:avLst/>
          </a:prstGeom>
          <a:noFill/>
          <a:ln>
            <a:noFill/>
          </a:ln>
        </p:spPr>
      </p:pic>
      <p:sp>
        <p:nvSpPr>
          <p:cNvPr id="239" name="Google Shape;239;p36"/>
          <p:cNvSpPr txBox="1"/>
          <p:nvPr/>
        </p:nvSpPr>
        <p:spPr>
          <a:xfrm>
            <a:off x="747825" y="4687525"/>
            <a:ext cx="73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Calibri"/>
                <a:ea typeface="Calibri"/>
                <a:cs typeface="Calibri"/>
                <a:sym typeface="Calibri"/>
                <a:hlinkClick r:id="rId4"/>
              </a:rPr>
              <a:t>http://www.btechsmartclass.com/data_structures/graph-representations.html</a:t>
            </a:r>
            <a:r>
              <a:rPr lang="en">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217286" y="79322"/>
            <a:ext cx="7257000" cy="10041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SzPts val="1100"/>
              <a:buFont typeface="Arial"/>
              <a:buNone/>
            </a:pPr>
            <a:r>
              <a:rPr lang="en"/>
              <a:t>Low-dimensional vector</a:t>
            </a:r>
            <a:endParaRPr/>
          </a:p>
        </p:txBody>
      </p:sp>
      <p:sp>
        <p:nvSpPr>
          <p:cNvPr id="246" name="Google Shape;246;p37"/>
          <p:cNvSpPr txBox="1"/>
          <p:nvPr>
            <p:ph idx="12" type="sldNum"/>
          </p:nvPr>
        </p:nvSpPr>
        <p:spPr>
          <a:xfrm>
            <a:off x="0" y="3729038"/>
            <a:ext cx="1600200" cy="1245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247" name="Google Shape;247;p37"/>
          <p:cNvPicPr preferRelativeResize="0"/>
          <p:nvPr/>
        </p:nvPicPr>
        <p:blipFill rotWithShape="1">
          <a:blip r:embed="rId3">
            <a:alphaModFix/>
          </a:blip>
          <a:srcRect b="0" l="0" r="0" t="0"/>
          <a:stretch/>
        </p:blipFill>
        <p:spPr>
          <a:xfrm>
            <a:off x="4273825" y="2555992"/>
            <a:ext cx="670477" cy="605065"/>
          </a:xfrm>
          <a:prstGeom prst="rect">
            <a:avLst/>
          </a:prstGeom>
          <a:noFill/>
          <a:ln>
            <a:noFill/>
          </a:ln>
        </p:spPr>
      </p:pic>
      <p:sp>
        <p:nvSpPr>
          <p:cNvPr id="248" name="Google Shape;248;p37"/>
          <p:cNvSpPr/>
          <p:nvPr/>
        </p:nvSpPr>
        <p:spPr>
          <a:xfrm rot="-5400000">
            <a:off x="2119042" y="2527176"/>
            <a:ext cx="178800" cy="3438900"/>
          </a:xfrm>
          <a:prstGeom prst="leftBrace">
            <a:avLst>
              <a:gd fmla="val 8333" name="adj1"/>
              <a:gd fmla="val 48208" name="adj2"/>
            </a:avLst>
          </a:prstGeom>
          <a:no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49" name="Google Shape;249;p37"/>
          <p:cNvSpPr/>
          <p:nvPr/>
        </p:nvSpPr>
        <p:spPr>
          <a:xfrm rot="-5400000">
            <a:off x="6629428" y="2594100"/>
            <a:ext cx="193800" cy="3304800"/>
          </a:xfrm>
          <a:prstGeom prst="leftBrace">
            <a:avLst>
              <a:gd fmla="val 8333" name="adj1"/>
              <a:gd fmla="val 48208" name="adj2"/>
            </a:avLst>
          </a:prstGeom>
          <a:no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50" name="Google Shape;250;p37"/>
          <p:cNvSpPr txBox="1"/>
          <p:nvPr/>
        </p:nvSpPr>
        <p:spPr>
          <a:xfrm>
            <a:off x="284560" y="4417945"/>
            <a:ext cx="36576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A73C6"/>
                </a:solidFill>
                <a:latin typeface="Century Gothic"/>
                <a:ea typeface="Century Gothic"/>
                <a:cs typeface="Century Gothic"/>
                <a:sym typeface="Century Gothic"/>
              </a:rPr>
              <a:t>one-hot vector representation of </a:t>
            </a:r>
            <a:r>
              <a:rPr lang="en" sz="1100">
                <a:solidFill>
                  <a:srgbClr val="0A73C6"/>
                </a:solidFill>
                <a:latin typeface="Century Gothic"/>
                <a:ea typeface="Century Gothic"/>
                <a:cs typeface="Century Gothic"/>
                <a:sym typeface="Century Gothic"/>
              </a:rPr>
              <a:t>entities</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A73C6"/>
                </a:solidFill>
                <a:latin typeface="Century Gothic"/>
                <a:ea typeface="Century Gothic"/>
                <a:cs typeface="Century Gothic"/>
                <a:sym typeface="Century Gothic"/>
              </a:rPr>
              <a:t>sparse vector</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A73C6"/>
                </a:solidFill>
                <a:latin typeface="Century Gothic"/>
                <a:ea typeface="Century Gothic"/>
                <a:cs typeface="Century Gothic"/>
                <a:sym typeface="Century Gothic"/>
              </a:rPr>
              <a:t>vector length = </a:t>
            </a:r>
            <a:r>
              <a:rPr lang="en" sz="1100">
                <a:solidFill>
                  <a:srgbClr val="0A73C6"/>
                </a:solidFill>
                <a:latin typeface="Century Gothic"/>
                <a:ea typeface="Century Gothic"/>
                <a:cs typeface="Century Gothic"/>
                <a:sym typeface="Century Gothic"/>
              </a:rPr>
              <a:t>total number of entities</a:t>
            </a:r>
            <a:r>
              <a:rPr b="0" i="0" lang="en" sz="1100" u="none" cap="none" strike="noStrike">
                <a:solidFill>
                  <a:srgbClr val="0A73C6"/>
                </a:solidFill>
                <a:latin typeface="Century Gothic"/>
                <a:ea typeface="Century Gothic"/>
                <a:cs typeface="Century Gothic"/>
                <a:sym typeface="Century Gothic"/>
              </a:rPr>
              <a:t> </a:t>
            </a:r>
            <a:endParaRPr b="0" i="0" sz="1100" u="none" cap="none" strike="noStrike">
              <a:solidFill>
                <a:srgbClr val="000000"/>
              </a:solidFill>
              <a:latin typeface="Arial"/>
              <a:ea typeface="Arial"/>
              <a:cs typeface="Arial"/>
              <a:sym typeface="Arial"/>
            </a:endParaRPr>
          </a:p>
        </p:txBody>
      </p:sp>
      <p:sp>
        <p:nvSpPr>
          <p:cNvPr id="251" name="Google Shape;251;p37"/>
          <p:cNvSpPr txBox="1"/>
          <p:nvPr/>
        </p:nvSpPr>
        <p:spPr>
          <a:xfrm>
            <a:off x="4373218" y="4417945"/>
            <a:ext cx="46119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A73C6"/>
                </a:solidFill>
                <a:latin typeface="Century Gothic"/>
                <a:ea typeface="Century Gothic"/>
                <a:cs typeface="Century Gothic"/>
                <a:sym typeface="Century Gothic"/>
              </a:rPr>
              <a:t>vector representation produced by an embedding algorithm</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A73C6"/>
                </a:solidFill>
                <a:latin typeface="Century Gothic"/>
                <a:ea typeface="Century Gothic"/>
                <a:cs typeface="Century Gothic"/>
                <a:sym typeface="Century Gothic"/>
              </a:rPr>
              <a:t>dense vector</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A73C6"/>
                </a:solidFill>
                <a:latin typeface="Century Gothic"/>
                <a:ea typeface="Century Gothic"/>
                <a:cs typeface="Century Gothic"/>
                <a:sym typeface="Century Gothic"/>
              </a:rPr>
              <a:t>vector length &lt;&lt; </a:t>
            </a:r>
            <a:r>
              <a:rPr lang="en" sz="1100">
                <a:solidFill>
                  <a:srgbClr val="0A73C6"/>
                </a:solidFill>
                <a:latin typeface="Century Gothic"/>
                <a:ea typeface="Century Gothic"/>
                <a:cs typeface="Century Gothic"/>
                <a:sym typeface="Century Gothic"/>
              </a:rPr>
              <a:t>total number of entities </a:t>
            </a:r>
            <a:endParaRPr b="0" i="0" sz="1100" u="none" cap="none" strike="noStrike">
              <a:solidFill>
                <a:srgbClr val="000000"/>
              </a:solidFill>
              <a:latin typeface="Arial"/>
              <a:ea typeface="Arial"/>
              <a:cs typeface="Arial"/>
              <a:sym typeface="Arial"/>
            </a:endParaRPr>
          </a:p>
        </p:txBody>
      </p:sp>
      <p:sp>
        <p:nvSpPr>
          <p:cNvPr id="252" name="Google Shape;252;p37"/>
          <p:cNvSpPr/>
          <p:nvPr/>
        </p:nvSpPr>
        <p:spPr>
          <a:xfrm>
            <a:off x="3497125" y="1049138"/>
            <a:ext cx="1312800" cy="694800"/>
          </a:xfrm>
          <a:prstGeom prst="cloudCallout">
            <a:avLst>
              <a:gd fmla="val -40000" name="adj1"/>
              <a:gd fmla="val 84499" name="adj2"/>
            </a:avLst>
          </a:prstGeom>
          <a:solidFill>
            <a:srgbClr val="DFF6EB"/>
          </a:solidFill>
          <a:ln cap="flat" cmpd="sng" w="9525">
            <a:solidFill>
              <a:srgbClr val="171717"/>
            </a:solidFill>
            <a:prstDash val="solid"/>
            <a:round/>
            <a:headEnd len="sm" w="sm" type="none"/>
            <a:tailEnd len="sm" w="sm" type="none"/>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A73C6"/>
                </a:solidFill>
                <a:latin typeface="Century Gothic"/>
                <a:ea typeface="Century Gothic"/>
                <a:cs typeface="Century Gothic"/>
                <a:sym typeface="Century Gothic"/>
              </a:rPr>
              <a:t>representational</a:t>
            </a:r>
            <a:r>
              <a:rPr b="0" i="0" lang="en" sz="800" u="none" cap="none" strike="noStrike">
                <a:solidFill>
                  <a:srgbClr val="0A73C6"/>
                </a:solidFill>
                <a:latin typeface="Century Gothic"/>
                <a:ea typeface="Century Gothic"/>
                <a:cs typeface="Century Gothic"/>
                <a:sym typeface="Century Gothic"/>
              </a:rPr>
              <a:t> vectors</a:t>
            </a:r>
            <a:endParaRPr b="0" i="0" sz="1100" u="none" cap="none" strike="noStrike">
              <a:solidFill>
                <a:srgbClr val="000000"/>
              </a:solidFill>
              <a:latin typeface="Arial"/>
              <a:ea typeface="Arial"/>
              <a:cs typeface="Arial"/>
              <a:sym typeface="Arial"/>
            </a:endParaRPr>
          </a:p>
        </p:txBody>
      </p:sp>
      <p:sp>
        <p:nvSpPr>
          <p:cNvPr id="253" name="Google Shape;253;p37"/>
          <p:cNvSpPr/>
          <p:nvPr/>
        </p:nvSpPr>
        <p:spPr>
          <a:xfrm>
            <a:off x="4839962" y="1016925"/>
            <a:ext cx="1312800" cy="694800"/>
          </a:xfrm>
          <a:prstGeom prst="cloudCallout">
            <a:avLst>
              <a:gd fmla="val 27474" name="adj1"/>
              <a:gd fmla="val 92996" name="adj2"/>
            </a:avLst>
          </a:prstGeom>
          <a:solidFill>
            <a:srgbClr val="DFF6EB"/>
          </a:solidFill>
          <a:ln cap="flat" cmpd="sng" w="9525">
            <a:solidFill>
              <a:srgbClr val="171717"/>
            </a:solidFill>
            <a:prstDash val="solid"/>
            <a:round/>
            <a:headEnd len="sm" w="sm" type="none"/>
            <a:tailEnd len="sm" w="sm" type="none"/>
          </a:ln>
        </p:spPr>
        <p:txBody>
          <a:bodyPr anchorCtr="0" anchor="ctr" bIns="34275" lIns="0" spcFirstLastPara="1" rIns="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A73C6"/>
                </a:solidFill>
                <a:latin typeface="Century Gothic"/>
                <a:ea typeface="Century Gothic"/>
                <a:cs typeface="Century Gothic"/>
                <a:sym typeface="Century Gothic"/>
              </a:rPr>
              <a:t>operational</a:t>
            </a:r>
            <a:r>
              <a:rPr b="0" i="0" lang="en" sz="800" u="none" cap="none" strike="noStrike">
                <a:solidFill>
                  <a:srgbClr val="0A73C6"/>
                </a:solidFill>
                <a:latin typeface="Century Gothic"/>
                <a:ea typeface="Century Gothic"/>
                <a:cs typeface="Century Gothic"/>
                <a:sym typeface="Century Gothic"/>
              </a:rPr>
              <a:t> vectors</a:t>
            </a:r>
            <a:endParaRPr b="0" i="0" sz="1100" u="none" cap="none" strike="noStrike">
              <a:solidFill>
                <a:srgbClr val="000000"/>
              </a:solidFill>
              <a:latin typeface="Arial"/>
              <a:ea typeface="Arial"/>
              <a:cs typeface="Arial"/>
              <a:sym typeface="Arial"/>
            </a:endParaRPr>
          </a:p>
        </p:txBody>
      </p:sp>
      <p:pic>
        <p:nvPicPr>
          <p:cNvPr id="254" name="Google Shape;254;p37"/>
          <p:cNvPicPr preferRelativeResize="0"/>
          <p:nvPr/>
        </p:nvPicPr>
        <p:blipFill rotWithShape="1">
          <a:blip r:embed="rId4">
            <a:alphaModFix/>
          </a:blip>
          <a:srcRect b="0" l="58621" r="0" t="0"/>
          <a:stretch/>
        </p:blipFill>
        <p:spPr>
          <a:xfrm>
            <a:off x="421775" y="1327529"/>
            <a:ext cx="3075351" cy="2903171"/>
          </a:xfrm>
          <a:prstGeom prst="rect">
            <a:avLst/>
          </a:prstGeom>
          <a:noFill/>
          <a:ln>
            <a:noFill/>
          </a:ln>
        </p:spPr>
      </p:pic>
      <p:sp>
        <p:nvSpPr>
          <p:cNvPr id="255" name="Google Shape;255;p37"/>
          <p:cNvSpPr/>
          <p:nvPr/>
        </p:nvSpPr>
        <p:spPr>
          <a:xfrm>
            <a:off x="5843700" y="1730213"/>
            <a:ext cx="2224800" cy="36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6001625" y="17978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0.6</a:t>
            </a:r>
            <a:endParaRPr b="1" sz="800"/>
          </a:p>
        </p:txBody>
      </p:sp>
      <p:sp>
        <p:nvSpPr>
          <p:cNvPr id="257" name="Google Shape;257;p37"/>
          <p:cNvSpPr/>
          <p:nvPr/>
        </p:nvSpPr>
        <p:spPr>
          <a:xfrm>
            <a:off x="6495987" y="17978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0.1</a:t>
            </a:r>
            <a:endParaRPr b="1" sz="800"/>
          </a:p>
        </p:txBody>
      </p:sp>
      <p:sp>
        <p:nvSpPr>
          <p:cNvPr id="258" name="Google Shape;258;p37"/>
          <p:cNvSpPr/>
          <p:nvPr/>
        </p:nvSpPr>
        <p:spPr>
          <a:xfrm>
            <a:off x="6990350" y="17978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-0.7</a:t>
            </a:r>
            <a:endParaRPr b="1" sz="800"/>
          </a:p>
        </p:txBody>
      </p:sp>
      <p:sp>
        <p:nvSpPr>
          <p:cNvPr id="259" name="Google Shape;259;p37"/>
          <p:cNvSpPr/>
          <p:nvPr/>
        </p:nvSpPr>
        <p:spPr>
          <a:xfrm>
            <a:off x="7484711" y="17978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0.5</a:t>
            </a:r>
            <a:endParaRPr b="1"/>
          </a:p>
        </p:txBody>
      </p:sp>
      <p:sp>
        <p:nvSpPr>
          <p:cNvPr id="260" name="Google Shape;260;p37"/>
          <p:cNvSpPr/>
          <p:nvPr/>
        </p:nvSpPr>
        <p:spPr>
          <a:xfrm>
            <a:off x="5843700" y="2187413"/>
            <a:ext cx="2224800" cy="36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6001625" y="22550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0.3</a:t>
            </a:r>
            <a:endParaRPr b="1" sz="800"/>
          </a:p>
        </p:txBody>
      </p:sp>
      <p:sp>
        <p:nvSpPr>
          <p:cNvPr id="262" name="Google Shape;262;p37"/>
          <p:cNvSpPr/>
          <p:nvPr/>
        </p:nvSpPr>
        <p:spPr>
          <a:xfrm>
            <a:off x="6495987" y="22550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0.2</a:t>
            </a:r>
            <a:endParaRPr b="1" sz="800"/>
          </a:p>
        </p:txBody>
      </p:sp>
      <p:sp>
        <p:nvSpPr>
          <p:cNvPr id="263" name="Google Shape;263;p37"/>
          <p:cNvSpPr/>
          <p:nvPr/>
        </p:nvSpPr>
        <p:spPr>
          <a:xfrm>
            <a:off x="6990350" y="22550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-0.4</a:t>
            </a:r>
            <a:endParaRPr b="1" sz="800"/>
          </a:p>
        </p:txBody>
      </p:sp>
      <p:sp>
        <p:nvSpPr>
          <p:cNvPr id="264" name="Google Shape;264;p37"/>
          <p:cNvSpPr/>
          <p:nvPr/>
        </p:nvSpPr>
        <p:spPr>
          <a:xfrm>
            <a:off x="7484711" y="22550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0.3</a:t>
            </a:r>
            <a:endParaRPr b="1"/>
          </a:p>
        </p:txBody>
      </p:sp>
      <p:sp>
        <p:nvSpPr>
          <p:cNvPr id="265" name="Google Shape;265;p37"/>
          <p:cNvSpPr/>
          <p:nvPr/>
        </p:nvSpPr>
        <p:spPr>
          <a:xfrm>
            <a:off x="5843700" y="2644613"/>
            <a:ext cx="2224800" cy="36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a:off x="6001625" y="27122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0.5</a:t>
            </a:r>
            <a:endParaRPr b="1" sz="800"/>
          </a:p>
        </p:txBody>
      </p:sp>
      <p:sp>
        <p:nvSpPr>
          <p:cNvPr id="267" name="Google Shape;267;p37"/>
          <p:cNvSpPr/>
          <p:nvPr/>
        </p:nvSpPr>
        <p:spPr>
          <a:xfrm>
            <a:off x="6495987" y="27122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0.3</a:t>
            </a:r>
            <a:endParaRPr b="1" sz="800"/>
          </a:p>
        </p:txBody>
      </p:sp>
      <p:sp>
        <p:nvSpPr>
          <p:cNvPr id="268" name="Google Shape;268;p37"/>
          <p:cNvSpPr/>
          <p:nvPr/>
        </p:nvSpPr>
        <p:spPr>
          <a:xfrm>
            <a:off x="6990350" y="27122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-0.6</a:t>
            </a:r>
            <a:endParaRPr b="1" sz="800"/>
          </a:p>
        </p:txBody>
      </p:sp>
      <p:sp>
        <p:nvSpPr>
          <p:cNvPr id="269" name="Google Shape;269;p37"/>
          <p:cNvSpPr/>
          <p:nvPr/>
        </p:nvSpPr>
        <p:spPr>
          <a:xfrm>
            <a:off x="7484711" y="27122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0.6</a:t>
            </a:r>
            <a:endParaRPr b="1"/>
          </a:p>
        </p:txBody>
      </p:sp>
      <p:sp>
        <p:nvSpPr>
          <p:cNvPr id="270" name="Google Shape;270;p37"/>
          <p:cNvSpPr txBox="1"/>
          <p:nvPr/>
        </p:nvSpPr>
        <p:spPr>
          <a:xfrm>
            <a:off x="5387200" y="1746938"/>
            <a:ext cx="4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a:t>
            </a:r>
            <a:endParaRPr b="1"/>
          </a:p>
        </p:txBody>
      </p:sp>
      <p:sp>
        <p:nvSpPr>
          <p:cNvPr id="271" name="Google Shape;271;p37"/>
          <p:cNvSpPr txBox="1"/>
          <p:nvPr/>
        </p:nvSpPr>
        <p:spPr>
          <a:xfrm>
            <a:off x="5357975" y="2174813"/>
            <a:ext cx="4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a:t>
            </a:r>
            <a:endParaRPr b="1"/>
          </a:p>
        </p:txBody>
      </p:sp>
      <p:sp>
        <p:nvSpPr>
          <p:cNvPr id="272" name="Google Shape;272;p37"/>
          <p:cNvSpPr txBox="1"/>
          <p:nvPr/>
        </p:nvSpPr>
        <p:spPr>
          <a:xfrm>
            <a:off x="5357975" y="2627663"/>
            <a:ext cx="4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a:t>
            </a:r>
            <a:endParaRPr b="1"/>
          </a:p>
        </p:txBody>
      </p:sp>
      <p:sp>
        <p:nvSpPr>
          <p:cNvPr id="273" name="Google Shape;273;p37"/>
          <p:cNvSpPr/>
          <p:nvPr/>
        </p:nvSpPr>
        <p:spPr>
          <a:xfrm>
            <a:off x="5843700" y="3101813"/>
            <a:ext cx="2224800" cy="36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6001625" y="31694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0.8</a:t>
            </a:r>
            <a:endParaRPr b="1" sz="800"/>
          </a:p>
        </p:txBody>
      </p:sp>
      <p:sp>
        <p:nvSpPr>
          <p:cNvPr id="275" name="Google Shape;275;p37"/>
          <p:cNvSpPr/>
          <p:nvPr/>
        </p:nvSpPr>
        <p:spPr>
          <a:xfrm>
            <a:off x="6495987" y="31694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0.4</a:t>
            </a:r>
            <a:endParaRPr b="1" sz="800"/>
          </a:p>
        </p:txBody>
      </p:sp>
      <p:sp>
        <p:nvSpPr>
          <p:cNvPr id="276" name="Google Shape;276;p37"/>
          <p:cNvSpPr/>
          <p:nvPr/>
        </p:nvSpPr>
        <p:spPr>
          <a:xfrm>
            <a:off x="6990350" y="31694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-0.1</a:t>
            </a:r>
            <a:endParaRPr b="1" sz="800"/>
          </a:p>
        </p:txBody>
      </p:sp>
      <p:sp>
        <p:nvSpPr>
          <p:cNvPr id="277" name="Google Shape;277;p37"/>
          <p:cNvSpPr/>
          <p:nvPr/>
        </p:nvSpPr>
        <p:spPr>
          <a:xfrm>
            <a:off x="7484711" y="31694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0.9</a:t>
            </a:r>
            <a:endParaRPr b="1"/>
          </a:p>
        </p:txBody>
      </p:sp>
      <p:sp>
        <p:nvSpPr>
          <p:cNvPr id="278" name="Google Shape;278;p37"/>
          <p:cNvSpPr txBox="1"/>
          <p:nvPr/>
        </p:nvSpPr>
        <p:spPr>
          <a:xfrm>
            <a:off x="5357975" y="3084863"/>
            <a:ext cx="4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a:t>
            </a:r>
            <a:endParaRPr b="1"/>
          </a:p>
        </p:txBody>
      </p:sp>
      <p:sp>
        <p:nvSpPr>
          <p:cNvPr id="279" name="Google Shape;279;p37"/>
          <p:cNvSpPr/>
          <p:nvPr/>
        </p:nvSpPr>
        <p:spPr>
          <a:xfrm>
            <a:off x="5843700" y="3559013"/>
            <a:ext cx="2224800" cy="36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6001625" y="36266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0.7</a:t>
            </a:r>
            <a:endParaRPr b="1" sz="800"/>
          </a:p>
        </p:txBody>
      </p:sp>
      <p:sp>
        <p:nvSpPr>
          <p:cNvPr id="281" name="Google Shape;281;p37"/>
          <p:cNvSpPr/>
          <p:nvPr/>
        </p:nvSpPr>
        <p:spPr>
          <a:xfrm>
            <a:off x="6495987" y="36266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0.8</a:t>
            </a:r>
            <a:endParaRPr b="1" sz="800"/>
          </a:p>
        </p:txBody>
      </p:sp>
      <p:sp>
        <p:nvSpPr>
          <p:cNvPr id="282" name="Google Shape;282;p37"/>
          <p:cNvSpPr/>
          <p:nvPr/>
        </p:nvSpPr>
        <p:spPr>
          <a:xfrm>
            <a:off x="6990350" y="36266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-0.2</a:t>
            </a:r>
            <a:endParaRPr b="1" sz="800"/>
          </a:p>
        </p:txBody>
      </p:sp>
      <p:sp>
        <p:nvSpPr>
          <p:cNvPr id="283" name="Google Shape;283;p37"/>
          <p:cNvSpPr/>
          <p:nvPr/>
        </p:nvSpPr>
        <p:spPr>
          <a:xfrm>
            <a:off x="7484711" y="3626688"/>
            <a:ext cx="402600" cy="22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0.2</a:t>
            </a:r>
            <a:endParaRPr b="1"/>
          </a:p>
        </p:txBody>
      </p:sp>
      <p:sp>
        <p:nvSpPr>
          <p:cNvPr id="284" name="Google Shape;284;p37"/>
          <p:cNvSpPr txBox="1"/>
          <p:nvPr/>
        </p:nvSpPr>
        <p:spPr>
          <a:xfrm>
            <a:off x="5357975" y="3542063"/>
            <a:ext cx="4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217286" y="79322"/>
            <a:ext cx="7257000" cy="1004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2"/>
              </a:buClr>
              <a:buSzPts val="3300"/>
              <a:buFont typeface="Century Gothic"/>
              <a:buNone/>
            </a:pPr>
            <a:r>
              <a:rPr lang="en"/>
              <a:t>Scoring </a:t>
            </a:r>
            <a:r>
              <a:rPr lang="en"/>
              <a:t>function</a:t>
            </a:r>
            <a:r>
              <a:rPr lang="en"/>
              <a:t>:</a:t>
            </a:r>
            <a:r>
              <a:rPr lang="en" sz="3300">
                <a:solidFill>
                  <a:schemeClr val="dk2"/>
                </a:solidFill>
              </a:rPr>
              <a:t> cosine similarity </a:t>
            </a:r>
            <a:endParaRPr b="0" i="0" sz="3300" u="none" cap="none" strike="noStrike">
              <a:solidFill>
                <a:schemeClr val="dk2"/>
              </a:solidFill>
              <a:latin typeface="Century Gothic"/>
              <a:ea typeface="Century Gothic"/>
              <a:cs typeface="Century Gothic"/>
              <a:sym typeface="Century Gothic"/>
            </a:endParaRPr>
          </a:p>
        </p:txBody>
      </p:sp>
      <p:sp>
        <p:nvSpPr>
          <p:cNvPr id="291" name="Google Shape;291;p38"/>
          <p:cNvSpPr txBox="1"/>
          <p:nvPr>
            <p:ph idx="12" type="sldNum"/>
          </p:nvPr>
        </p:nvSpPr>
        <p:spPr>
          <a:xfrm>
            <a:off x="0" y="3729038"/>
            <a:ext cx="1600200" cy="1245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rgbClr val="000000"/>
              </a:buClr>
              <a:buSzPts val="900"/>
              <a:buFont typeface="Arial"/>
              <a:buNone/>
            </a:pPr>
            <a:fld id="{00000000-1234-1234-1234-123412341234}" type="slidenum">
              <a:rPr lang="en"/>
              <a:t>‹#›</a:t>
            </a:fld>
            <a:endParaRPr/>
          </a:p>
        </p:txBody>
      </p:sp>
      <p:pic>
        <p:nvPicPr>
          <p:cNvPr id="292" name="Google Shape;292;p38"/>
          <p:cNvPicPr preferRelativeResize="0"/>
          <p:nvPr/>
        </p:nvPicPr>
        <p:blipFill rotWithShape="1">
          <a:blip r:embed="rId3">
            <a:alphaModFix/>
          </a:blip>
          <a:srcRect b="0" l="0" r="0" t="0"/>
          <a:stretch/>
        </p:blipFill>
        <p:spPr>
          <a:xfrm>
            <a:off x="557419" y="1348407"/>
            <a:ext cx="3938715" cy="3034749"/>
          </a:xfrm>
          <a:prstGeom prst="rect">
            <a:avLst/>
          </a:prstGeom>
          <a:noFill/>
          <a:ln>
            <a:noFill/>
          </a:ln>
        </p:spPr>
      </p:pic>
      <p:sp>
        <p:nvSpPr>
          <p:cNvPr id="293" name="Google Shape;293;p38"/>
          <p:cNvSpPr txBox="1"/>
          <p:nvPr>
            <p:ph idx="1" type="body"/>
          </p:nvPr>
        </p:nvSpPr>
        <p:spPr>
          <a:xfrm>
            <a:off x="4353338" y="1361662"/>
            <a:ext cx="4154700" cy="2763000"/>
          </a:xfrm>
          <a:prstGeom prst="rect">
            <a:avLst/>
          </a:prstGeom>
          <a:blipFill rotWithShape="1">
            <a:blip r:embed="rId4">
              <a:alphaModFix/>
            </a:blip>
            <a:stretch>
              <a:fillRect b="-2759" l="0" r="-1829" t="-1029"/>
            </a:stretch>
          </a:blipFill>
          <a:ln>
            <a:noFill/>
          </a:ln>
        </p:spPr>
        <p:txBody>
          <a:bodyPr anchorCtr="0" anchor="t" bIns="34275" lIns="68575" spcFirstLastPara="1" rIns="68575" wrap="square" tIns="34275">
            <a:noAutofit/>
          </a:bodyPr>
          <a:lstStyle/>
          <a:p>
            <a:pPr indent="0" lvl="0" marL="254000" marR="0" rtl="0" algn="l">
              <a:lnSpc>
                <a:spcPct val="100000"/>
              </a:lnSpc>
              <a:spcBef>
                <a:spcPts val="800"/>
              </a:spcBef>
              <a:spcAft>
                <a:spcPts val="0"/>
              </a:spcAft>
              <a:buNone/>
            </a:pPr>
            <a:r>
              <a:rPr lang="en"/>
              <a:t> </a:t>
            </a:r>
            <a:endParaRPr/>
          </a:p>
        </p:txBody>
      </p:sp>
      <p:sp>
        <p:nvSpPr>
          <p:cNvPr id="294" name="Google Shape;294;p38"/>
          <p:cNvSpPr txBox="1"/>
          <p:nvPr/>
        </p:nvSpPr>
        <p:spPr>
          <a:xfrm>
            <a:off x="755374" y="4286323"/>
            <a:ext cx="7633500" cy="630900"/>
          </a:xfrm>
          <a:prstGeom prst="rect">
            <a:avLst/>
          </a:prstGeom>
          <a:blipFill rotWithShape="1">
            <a:blip r:embed="rId5">
              <a:alphaModFix/>
            </a:blip>
            <a:stretch>
              <a:fillRect b="-56706" l="0" r="0" t="-37306"/>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100" u="none" cap="none" strike="noStrike">
                <a:latin typeface="Arial"/>
                <a:ea typeface="Arial"/>
                <a:cs typeface="Arial"/>
                <a:sym typeface="Arial"/>
              </a:rPr>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RDF2Vec</a:t>
            </a:r>
            <a:endParaRPr/>
          </a:p>
        </p:txBody>
      </p:sp>
      <p:sp>
        <p:nvSpPr>
          <p:cNvPr id="300" name="Google Shape;300;p39"/>
          <p:cNvSpPr txBox="1"/>
          <p:nvPr>
            <p:ph idx="1" type="body"/>
          </p:nvPr>
        </p:nvSpPr>
        <p:spPr>
          <a:xfrm>
            <a:off x="457200" y="944925"/>
            <a:ext cx="7677000" cy="14652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1200"/>
              </a:spcBef>
              <a:spcAft>
                <a:spcPts val="0"/>
              </a:spcAft>
              <a:buSzPts val="1400"/>
              <a:buNone/>
            </a:pPr>
            <a:r>
              <a:rPr lang="en">
                <a:solidFill>
                  <a:srgbClr val="3F3F3F"/>
                </a:solidFill>
              </a:rPr>
              <a:t>generates (random) </a:t>
            </a:r>
            <a:r>
              <a:rPr b="1" lang="en">
                <a:solidFill>
                  <a:srgbClr val="3F3F3F"/>
                </a:solidFill>
              </a:rPr>
              <a:t>walks</a:t>
            </a:r>
            <a:r>
              <a:rPr lang="en">
                <a:solidFill>
                  <a:srgbClr val="3F3F3F"/>
                </a:solidFill>
              </a:rPr>
              <a:t> on the knowledge graph data to be used as input for </a:t>
            </a:r>
            <a:r>
              <a:rPr b="1" lang="en">
                <a:solidFill>
                  <a:srgbClr val="3F3F3F"/>
                </a:solidFill>
              </a:rPr>
              <a:t>word2vec</a:t>
            </a:r>
            <a:r>
              <a:rPr lang="en">
                <a:solidFill>
                  <a:srgbClr val="3F3F3F"/>
                </a:solidFill>
              </a:rPr>
              <a:t> neural network</a:t>
            </a:r>
            <a:endParaRPr>
              <a:solidFill>
                <a:srgbClr val="3F3F3F"/>
              </a:solidFill>
            </a:endParaRPr>
          </a:p>
          <a:p>
            <a:pPr indent="0" lvl="0" marL="457200" rtl="0" algn="l">
              <a:lnSpc>
                <a:spcPct val="100000"/>
              </a:lnSpc>
              <a:spcBef>
                <a:spcPts val="300"/>
              </a:spcBef>
              <a:spcAft>
                <a:spcPts val="0"/>
              </a:spcAft>
              <a:buSzPts val="1400"/>
              <a:buNone/>
            </a:pPr>
            <a:r>
              <a:t/>
            </a:r>
            <a:endParaRPr/>
          </a:p>
        </p:txBody>
      </p:sp>
      <p:pic>
        <p:nvPicPr>
          <p:cNvPr id="301" name="Google Shape;301;p39"/>
          <p:cNvPicPr preferRelativeResize="0"/>
          <p:nvPr/>
        </p:nvPicPr>
        <p:blipFill rotWithShape="1">
          <a:blip r:embed="rId3">
            <a:alphaModFix/>
          </a:blip>
          <a:srcRect b="0" l="0" r="0" t="0"/>
          <a:stretch/>
        </p:blipFill>
        <p:spPr>
          <a:xfrm>
            <a:off x="1279025" y="2059375"/>
            <a:ext cx="6602302" cy="2470100"/>
          </a:xfrm>
          <a:prstGeom prst="rect">
            <a:avLst/>
          </a:prstGeom>
          <a:noFill/>
          <a:ln>
            <a:noFill/>
          </a:ln>
        </p:spPr>
      </p:pic>
      <p:sp>
        <p:nvSpPr>
          <p:cNvPr id="302" name="Google Shape;302;p39"/>
          <p:cNvSpPr txBox="1"/>
          <p:nvPr/>
        </p:nvSpPr>
        <p:spPr>
          <a:xfrm>
            <a:off x="283025" y="4613363"/>
            <a:ext cx="8748000" cy="2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22222"/>
                </a:solidFill>
                <a:highlight>
                  <a:srgbClr val="FFFFFF"/>
                </a:highlight>
                <a:latin typeface="Arial"/>
                <a:ea typeface="Arial"/>
                <a:cs typeface="Arial"/>
                <a:sym typeface="Arial"/>
              </a:rPr>
              <a:t>Rdf2vec: Rdf graph embeddings for data mining</a:t>
            </a:r>
            <a:r>
              <a:rPr b="0" i="0" lang="en" sz="1400" u="none" cap="none" strike="noStrike">
                <a:solidFill>
                  <a:srgbClr val="222222"/>
                </a:solidFill>
                <a:highlight>
                  <a:srgbClr val="FFFFFF"/>
                </a:highlight>
                <a:latin typeface="Arial"/>
                <a:ea typeface="Arial"/>
                <a:cs typeface="Arial"/>
                <a:sym typeface="Arial"/>
              </a:rPr>
              <a:t>. Ristoski, Petar, and Heiko Paulheim. </a:t>
            </a:r>
            <a:r>
              <a:rPr b="0" i="1" lang="en" sz="1400" u="none" cap="none" strike="noStrike">
                <a:solidFill>
                  <a:srgbClr val="222222"/>
                </a:solidFill>
                <a:highlight>
                  <a:srgbClr val="FFFFFF"/>
                </a:highlight>
                <a:latin typeface="Arial"/>
                <a:ea typeface="Arial"/>
                <a:cs typeface="Arial"/>
                <a:sym typeface="Arial"/>
              </a:rPr>
              <a:t>International Semantic Web Conference</a:t>
            </a:r>
            <a:r>
              <a:rPr b="0" i="0" lang="en" sz="1400" u="none" cap="none" strike="noStrike">
                <a:solidFill>
                  <a:srgbClr val="222222"/>
                </a:solidFill>
                <a:highlight>
                  <a:srgbClr val="FFFFFF"/>
                </a:highlight>
                <a:latin typeface="Arial"/>
                <a:ea typeface="Arial"/>
                <a:cs typeface="Arial"/>
                <a:sym typeface="Arial"/>
              </a:rPr>
              <a:t>. Springer, Cham, 2016.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98" name="Google Shape;98;p22"/>
          <p:cNvSpPr txBox="1"/>
          <p:nvPr/>
        </p:nvSpPr>
        <p:spPr>
          <a:xfrm>
            <a:off x="1943850" y="1706575"/>
            <a:ext cx="4771200" cy="264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 2024 by Michel Dumontier and the Institute of Data Science at Maastricht University is licensed under Attribution 4.0 International</a:t>
            </a:r>
            <a:endParaRPr sz="1000">
              <a:solidFill>
                <a:schemeClr val="dk1"/>
              </a:solidFill>
            </a:endParaRPr>
          </a:p>
          <a:p>
            <a:pPr indent="0" lvl="0" marL="0" rtl="0" algn="l">
              <a:spcBef>
                <a:spcPts val="0"/>
              </a:spcBef>
              <a:spcAft>
                <a:spcPts val="0"/>
              </a:spcAft>
              <a:buNone/>
            </a:pPr>
            <a:r>
              <a:rPr lang="en" sz="1000">
                <a:solidFill>
                  <a:schemeClr val="dk1"/>
                </a:solidFill>
              </a:rPr>
              <a:t>To view a copy of this license, visit </a:t>
            </a:r>
            <a:r>
              <a:rPr lang="en" sz="1000" u="sng">
                <a:solidFill>
                  <a:schemeClr val="hlink"/>
                </a:solidFill>
                <a:hlinkClick r:id="rId3"/>
              </a:rPr>
              <a:t>http://creativecommons.org/licenses/by/4.0/</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rPr lang="en" sz="1100"/>
              <a:t>This license requires that reusers give credit to the creator. It allows reusers to distribute, remix, adapt, and build upon the material in any medium or format, even for commercial purposes.</a:t>
            </a:r>
            <a:endParaRPr sz="1100"/>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id: KEN4256_L7</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t>version: 1.2024.0</a:t>
            </a:r>
            <a:endParaRPr sz="1100"/>
          </a:p>
          <a:p>
            <a:pPr indent="0" lvl="0" marL="0" rtl="0" algn="l">
              <a:lnSpc>
                <a:spcPct val="115000"/>
              </a:lnSpc>
              <a:spcBef>
                <a:spcPts val="0"/>
              </a:spcBef>
              <a:spcAft>
                <a:spcPts val="0"/>
              </a:spcAft>
              <a:buClr>
                <a:schemeClr val="dk1"/>
              </a:buClr>
              <a:buSzPts val="1100"/>
              <a:buFont typeface="Arial"/>
              <a:buNone/>
            </a:pPr>
            <a:r>
              <a:rPr lang="en" sz="1100"/>
              <a:t>created: February 9, 2019</a:t>
            </a:r>
            <a:endParaRPr sz="1100"/>
          </a:p>
          <a:p>
            <a:pPr indent="0" lvl="0" marL="0" rtl="0" algn="l">
              <a:lnSpc>
                <a:spcPct val="115000"/>
              </a:lnSpc>
              <a:spcBef>
                <a:spcPts val="0"/>
              </a:spcBef>
              <a:spcAft>
                <a:spcPts val="0"/>
              </a:spcAft>
              <a:buClr>
                <a:schemeClr val="dk1"/>
              </a:buClr>
              <a:buSzPts val="1100"/>
              <a:buFont typeface="Arial"/>
              <a:buNone/>
            </a:pPr>
            <a:r>
              <a:rPr lang="en" sz="1100"/>
              <a:t>last modified: March 26, 2024</a:t>
            </a:r>
            <a:endParaRPr sz="1100"/>
          </a:p>
          <a:p>
            <a:pPr indent="0" lvl="0" marL="0" rtl="0" algn="l">
              <a:lnSpc>
                <a:spcPct val="115000"/>
              </a:lnSpc>
              <a:spcBef>
                <a:spcPts val="0"/>
              </a:spcBef>
              <a:spcAft>
                <a:spcPts val="0"/>
              </a:spcAft>
              <a:buNone/>
            </a:pPr>
            <a:r>
              <a:rPr lang="en" sz="1100"/>
              <a:t>published on: March 26, 2024</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227226" y="208531"/>
            <a:ext cx="7525500" cy="1004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2"/>
              </a:buClr>
              <a:buSzPts val="3300"/>
              <a:buNone/>
            </a:pPr>
            <a:r>
              <a:rPr lang="en" sz="3300">
                <a:solidFill>
                  <a:schemeClr val="dk2"/>
                </a:solidFill>
              </a:rPr>
              <a:t>Random</a:t>
            </a:r>
            <a:r>
              <a:rPr lang="en" sz="3300"/>
              <a:t> </a:t>
            </a:r>
            <a:r>
              <a:rPr lang="en" sz="3300">
                <a:solidFill>
                  <a:schemeClr val="dk2"/>
                </a:solidFill>
              </a:rPr>
              <a:t>walks on graphs  </a:t>
            </a:r>
            <a:endParaRPr sz="3300">
              <a:solidFill>
                <a:schemeClr val="dk2"/>
              </a:solidFill>
            </a:endParaRPr>
          </a:p>
        </p:txBody>
      </p:sp>
      <p:sp>
        <p:nvSpPr>
          <p:cNvPr id="309" name="Google Shape;309;p40"/>
          <p:cNvSpPr txBox="1"/>
          <p:nvPr>
            <p:ph idx="12" type="sldNum"/>
          </p:nvPr>
        </p:nvSpPr>
        <p:spPr>
          <a:xfrm>
            <a:off x="0" y="3729038"/>
            <a:ext cx="1600200" cy="1245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310" name="Google Shape;310;p40"/>
          <p:cNvSpPr/>
          <p:nvPr/>
        </p:nvSpPr>
        <p:spPr>
          <a:xfrm>
            <a:off x="488202" y="3492124"/>
            <a:ext cx="387600" cy="3975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A</a:t>
            </a:r>
            <a:endParaRPr b="0" i="0" sz="1100" u="none" cap="none" strike="noStrike">
              <a:solidFill>
                <a:srgbClr val="000000"/>
              </a:solidFill>
              <a:latin typeface="Arial"/>
              <a:ea typeface="Arial"/>
              <a:cs typeface="Arial"/>
              <a:sym typeface="Arial"/>
            </a:endParaRPr>
          </a:p>
        </p:txBody>
      </p:sp>
      <p:sp>
        <p:nvSpPr>
          <p:cNvPr id="311" name="Google Shape;311;p40"/>
          <p:cNvSpPr/>
          <p:nvPr/>
        </p:nvSpPr>
        <p:spPr>
          <a:xfrm>
            <a:off x="1235711" y="2683566"/>
            <a:ext cx="387600" cy="3975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B</a:t>
            </a:r>
            <a:endParaRPr b="0" i="0" sz="1500" u="none" cap="none" strike="noStrike">
              <a:solidFill>
                <a:schemeClr val="lt1"/>
              </a:solidFill>
              <a:latin typeface="Arial"/>
              <a:ea typeface="Arial"/>
              <a:cs typeface="Arial"/>
              <a:sym typeface="Arial"/>
            </a:endParaRPr>
          </a:p>
        </p:txBody>
      </p:sp>
      <p:sp>
        <p:nvSpPr>
          <p:cNvPr id="312" name="Google Shape;312;p40"/>
          <p:cNvSpPr/>
          <p:nvPr/>
        </p:nvSpPr>
        <p:spPr>
          <a:xfrm>
            <a:off x="2623930" y="2683566"/>
            <a:ext cx="387600" cy="3975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F</a:t>
            </a:r>
            <a:endParaRPr b="0" i="0" sz="1500" u="none" cap="none" strike="noStrike">
              <a:solidFill>
                <a:schemeClr val="lt1"/>
              </a:solidFill>
              <a:latin typeface="Arial"/>
              <a:ea typeface="Arial"/>
              <a:cs typeface="Arial"/>
              <a:sym typeface="Arial"/>
            </a:endParaRPr>
          </a:p>
        </p:txBody>
      </p:sp>
      <p:sp>
        <p:nvSpPr>
          <p:cNvPr id="313" name="Google Shape;313;p40"/>
          <p:cNvSpPr/>
          <p:nvPr/>
        </p:nvSpPr>
        <p:spPr>
          <a:xfrm>
            <a:off x="2039623" y="3533000"/>
            <a:ext cx="387600" cy="3975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C</a:t>
            </a:r>
            <a:endParaRPr b="0" i="0" sz="1500" u="none" cap="none" strike="noStrike">
              <a:solidFill>
                <a:schemeClr val="lt1"/>
              </a:solidFill>
              <a:latin typeface="Arial"/>
              <a:ea typeface="Arial"/>
              <a:cs typeface="Arial"/>
              <a:sym typeface="Arial"/>
            </a:endParaRPr>
          </a:p>
        </p:txBody>
      </p:sp>
      <p:sp>
        <p:nvSpPr>
          <p:cNvPr id="314" name="Google Shape;314;p40"/>
          <p:cNvSpPr/>
          <p:nvPr/>
        </p:nvSpPr>
        <p:spPr>
          <a:xfrm>
            <a:off x="1982856" y="1853648"/>
            <a:ext cx="387600" cy="3975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G</a:t>
            </a:r>
            <a:endParaRPr b="0" i="0" sz="1500" u="none" cap="none" strike="noStrike">
              <a:solidFill>
                <a:schemeClr val="lt1"/>
              </a:solidFill>
              <a:latin typeface="Arial"/>
              <a:ea typeface="Arial"/>
              <a:cs typeface="Arial"/>
              <a:sym typeface="Arial"/>
            </a:endParaRPr>
          </a:p>
        </p:txBody>
      </p:sp>
      <p:sp>
        <p:nvSpPr>
          <p:cNvPr id="315" name="Google Shape;315;p40"/>
          <p:cNvSpPr/>
          <p:nvPr/>
        </p:nvSpPr>
        <p:spPr>
          <a:xfrm>
            <a:off x="584307" y="1850917"/>
            <a:ext cx="387600" cy="3975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H</a:t>
            </a:r>
            <a:endParaRPr b="0" i="0" sz="1500" u="none" cap="none" strike="noStrike">
              <a:solidFill>
                <a:schemeClr val="lt1"/>
              </a:solidFill>
              <a:latin typeface="Arial"/>
              <a:ea typeface="Arial"/>
              <a:cs typeface="Arial"/>
              <a:sym typeface="Arial"/>
            </a:endParaRPr>
          </a:p>
        </p:txBody>
      </p:sp>
      <p:sp>
        <p:nvSpPr>
          <p:cNvPr id="316" name="Google Shape;316;p40"/>
          <p:cNvSpPr/>
          <p:nvPr/>
        </p:nvSpPr>
        <p:spPr>
          <a:xfrm>
            <a:off x="3203418" y="3591222"/>
            <a:ext cx="387600" cy="3975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E</a:t>
            </a:r>
            <a:endParaRPr b="0" i="0" sz="1500" u="none" cap="none" strike="noStrike">
              <a:solidFill>
                <a:schemeClr val="lt1"/>
              </a:solidFill>
              <a:latin typeface="Arial"/>
              <a:ea typeface="Arial"/>
              <a:cs typeface="Arial"/>
              <a:sym typeface="Arial"/>
            </a:endParaRPr>
          </a:p>
        </p:txBody>
      </p:sp>
      <p:cxnSp>
        <p:nvCxnSpPr>
          <p:cNvPr id="317" name="Google Shape;317;p40"/>
          <p:cNvCxnSpPr>
            <a:stCxn id="310" idx="7"/>
            <a:endCxn id="311" idx="3"/>
          </p:cNvCxnSpPr>
          <p:nvPr/>
        </p:nvCxnSpPr>
        <p:spPr>
          <a:xfrm flipH="1" rot="10800000">
            <a:off x="819039" y="3022937"/>
            <a:ext cx="473400" cy="527400"/>
          </a:xfrm>
          <a:prstGeom prst="straightConnector1">
            <a:avLst/>
          </a:prstGeom>
          <a:noFill/>
          <a:ln cap="flat" cmpd="sng" w="9525">
            <a:solidFill>
              <a:srgbClr val="171717"/>
            </a:solidFill>
            <a:prstDash val="solid"/>
            <a:round/>
            <a:headEnd len="sm" w="sm" type="none"/>
            <a:tailEnd len="med" w="med" type="triangle"/>
          </a:ln>
        </p:spPr>
      </p:cxnSp>
      <p:cxnSp>
        <p:nvCxnSpPr>
          <p:cNvPr id="318" name="Google Shape;318;p40"/>
          <p:cNvCxnSpPr>
            <a:stCxn id="311" idx="1"/>
            <a:endCxn id="315" idx="5"/>
          </p:cNvCxnSpPr>
          <p:nvPr/>
        </p:nvCxnSpPr>
        <p:spPr>
          <a:xfrm rot="10800000">
            <a:off x="915074" y="2190079"/>
            <a:ext cx="377400" cy="551700"/>
          </a:xfrm>
          <a:prstGeom prst="straightConnector1">
            <a:avLst/>
          </a:prstGeom>
          <a:noFill/>
          <a:ln cap="flat" cmpd="sng" w="9525">
            <a:solidFill>
              <a:srgbClr val="171717"/>
            </a:solidFill>
            <a:prstDash val="solid"/>
            <a:round/>
            <a:headEnd len="sm" w="sm" type="none"/>
            <a:tailEnd len="med" w="med" type="triangle"/>
          </a:ln>
        </p:spPr>
      </p:cxnSp>
      <p:cxnSp>
        <p:nvCxnSpPr>
          <p:cNvPr id="319" name="Google Shape;319;p40"/>
          <p:cNvCxnSpPr>
            <a:stCxn id="315" idx="6"/>
            <a:endCxn id="314" idx="2"/>
          </p:cNvCxnSpPr>
          <p:nvPr/>
        </p:nvCxnSpPr>
        <p:spPr>
          <a:xfrm>
            <a:off x="971907" y="2049667"/>
            <a:ext cx="1011000" cy="2700"/>
          </a:xfrm>
          <a:prstGeom prst="straightConnector1">
            <a:avLst/>
          </a:prstGeom>
          <a:noFill/>
          <a:ln cap="flat" cmpd="sng" w="9525">
            <a:solidFill>
              <a:srgbClr val="171717"/>
            </a:solidFill>
            <a:prstDash val="solid"/>
            <a:round/>
            <a:headEnd len="sm" w="sm" type="none"/>
            <a:tailEnd len="med" w="med" type="triangle"/>
          </a:ln>
        </p:spPr>
      </p:cxnSp>
      <p:cxnSp>
        <p:nvCxnSpPr>
          <p:cNvPr id="320" name="Google Shape;320;p40"/>
          <p:cNvCxnSpPr>
            <a:stCxn id="314" idx="3"/>
            <a:endCxn id="311" idx="7"/>
          </p:cNvCxnSpPr>
          <p:nvPr/>
        </p:nvCxnSpPr>
        <p:spPr>
          <a:xfrm flipH="1">
            <a:off x="1566519" y="2192935"/>
            <a:ext cx="473100" cy="548700"/>
          </a:xfrm>
          <a:prstGeom prst="straightConnector1">
            <a:avLst/>
          </a:prstGeom>
          <a:noFill/>
          <a:ln cap="flat" cmpd="sng" w="9525">
            <a:solidFill>
              <a:srgbClr val="171717"/>
            </a:solidFill>
            <a:prstDash val="solid"/>
            <a:round/>
            <a:headEnd len="sm" w="sm" type="none"/>
            <a:tailEnd len="med" w="med" type="triangle"/>
          </a:ln>
        </p:spPr>
      </p:cxnSp>
      <p:cxnSp>
        <p:nvCxnSpPr>
          <p:cNvPr id="321" name="Google Shape;321;p40"/>
          <p:cNvCxnSpPr>
            <a:stCxn id="311" idx="5"/>
            <a:endCxn id="313" idx="1"/>
          </p:cNvCxnSpPr>
          <p:nvPr/>
        </p:nvCxnSpPr>
        <p:spPr>
          <a:xfrm>
            <a:off x="1566548" y="3022853"/>
            <a:ext cx="529800" cy="568500"/>
          </a:xfrm>
          <a:prstGeom prst="straightConnector1">
            <a:avLst/>
          </a:prstGeom>
          <a:noFill/>
          <a:ln cap="flat" cmpd="sng" w="9525">
            <a:solidFill>
              <a:srgbClr val="171717"/>
            </a:solidFill>
            <a:prstDash val="solid"/>
            <a:round/>
            <a:headEnd len="sm" w="sm" type="none"/>
            <a:tailEnd len="med" w="med" type="triangle"/>
          </a:ln>
        </p:spPr>
      </p:cxnSp>
      <p:cxnSp>
        <p:nvCxnSpPr>
          <p:cNvPr id="322" name="Google Shape;322;p40"/>
          <p:cNvCxnSpPr>
            <a:stCxn id="313" idx="0"/>
            <a:endCxn id="314" idx="4"/>
          </p:cNvCxnSpPr>
          <p:nvPr/>
        </p:nvCxnSpPr>
        <p:spPr>
          <a:xfrm rot="10800000">
            <a:off x="2176723" y="2251100"/>
            <a:ext cx="56700" cy="1281900"/>
          </a:xfrm>
          <a:prstGeom prst="straightConnector1">
            <a:avLst/>
          </a:prstGeom>
          <a:noFill/>
          <a:ln cap="flat" cmpd="sng" w="9525">
            <a:solidFill>
              <a:srgbClr val="171717"/>
            </a:solidFill>
            <a:prstDash val="solid"/>
            <a:round/>
            <a:headEnd len="sm" w="sm" type="none"/>
            <a:tailEnd len="med" w="med" type="triangle"/>
          </a:ln>
        </p:spPr>
      </p:cxnSp>
      <p:cxnSp>
        <p:nvCxnSpPr>
          <p:cNvPr id="323" name="Google Shape;323;p40"/>
          <p:cNvCxnSpPr>
            <a:stCxn id="313" idx="7"/>
            <a:endCxn id="312" idx="3"/>
          </p:cNvCxnSpPr>
          <p:nvPr/>
        </p:nvCxnSpPr>
        <p:spPr>
          <a:xfrm flipH="1" rot="10800000">
            <a:off x="2370460" y="3022713"/>
            <a:ext cx="310200" cy="568500"/>
          </a:xfrm>
          <a:prstGeom prst="straightConnector1">
            <a:avLst/>
          </a:prstGeom>
          <a:noFill/>
          <a:ln cap="flat" cmpd="sng" w="9525">
            <a:solidFill>
              <a:srgbClr val="171717"/>
            </a:solidFill>
            <a:prstDash val="solid"/>
            <a:round/>
            <a:headEnd len="sm" w="sm" type="none"/>
            <a:tailEnd len="med" w="med" type="triangle"/>
          </a:ln>
        </p:spPr>
      </p:cxnSp>
      <p:cxnSp>
        <p:nvCxnSpPr>
          <p:cNvPr id="324" name="Google Shape;324;p40"/>
          <p:cNvCxnSpPr>
            <a:stCxn id="316" idx="1"/>
            <a:endCxn id="312" idx="5"/>
          </p:cNvCxnSpPr>
          <p:nvPr/>
        </p:nvCxnSpPr>
        <p:spPr>
          <a:xfrm rot="10800000">
            <a:off x="2954781" y="3022735"/>
            <a:ext cx="305400" cy="626700"/>
          </a:xfrm>
          <a:prstGeom prst="straightConnector1">
            <a:avLst/>
          </a:prstGeom>
          <a:noFill/>
          <a:ln cap="flat" cmpd="sng" w="9525">
            <a:solidFill>
              <a:srgbClr val="171717"/>
            </a:solidFill>
            <a:prstDash val="solid"/>
            <a:round/>
            <a:headEnd len="sm" w="sm" type="none"/>
            <a:tailEnd len="med" w="med" type="triangle"/>
          </a:ln>
        </p:spPr>
      </p:cxnSp>
      <p:cxnSp>
        <p:nvCxnSpPr>
          <p:cNvPr id="325" name="Google Shape;325;p40"/>
          <p:cNvCxnSpPr>
            <a:stCxn id="313" idx="6"/>
            <a:endCxn id="316" idx="2"/>
          </p:cNvCxnSpPr>
          <p:nvPr/>
        </p:nvCxnSpPr>
        <p:spPr>
          <a:xfrm>
            <a:off x="2427223" y="3731750"/>
            <a:ext cx="776100" cy="58200"/>
          </a:xfrm>
          <a:prstGeom prst="straightConnector1">
            <a:avLst/>
          </a:prstGeom>
          <a:noFill/>
          <a:ln cap="flat" cmpd="sng" w="9525">
            <a:solidFill>
              <a:srgbClr val="171717"/>
            </a:solidFill>
            <a:prstDash val="solid"/>
            <a:round/>
            <a:headEnd len="sm" w="sm" type="none"/>
            <a:tailEnd len="med" w="med" type="triangle"/>
          </a:ln>
        </p:spPr>
      </p:cxnSp>
      <p:cxnSp>
        <p:nvCxnSpPr>
          <p:cNvPr id="326" name="Google Shape;326;p40"/>
          <p:cNvCxnSpPr>
            <a:stCxn id="314" idx="5"/>
            <a:endCxn id="312" idx="1"/>
          </p:cNvCxnSpPr>
          <p:nvPr/>
        </p:nvCxnSpPr>
        <p:spPr>
          <a:xfrm>
            <a:off x="2313693" y="2192935"/>
            <a:ext cx="366900" cy="548700"/>
          </a:xfrm>
          <a:prstGeom prst="straightConnector1">
            <a:avLst/>
          </a:prstGeom>
          <a:noFill/>
          <a:ln cap="flat" cmpd="sng" w="9525">
            <a:solidFill>
              <a:srgbClr val="171717"/>
            </a:solidFill>
            <a:prstDash val="solid"/>
            <a:round/>
            <a:headEnd len="sm" w="sm" type="none"/>
            <a:tailEnd len="med" w="med" type="triangle"/>
          </a:ln>
        </p:spPr>
      </p:cxnSp>
      <p:sp>
        <p:nvSpPr>
          <p:cNvPr id="327" name="Google Shape;327;p40"/>
          <p:cNvSpPr txBox="1"/>
          <p:nvPr/>
        </p:nvSpPr>
        <p:spPr>
          <a:xfrm>
            <a:off x="3874089" y="1671070"/>
            <a:ext cx="4360200" cy="276900"/>
          </a:xfrm>
          <a:prstGeom prst="rect">
            <a:avLst/>
          </a:prstGeom>
          <a:blipFill rotWithShape="1">
            <a:blip r:embed="rId3">
              <a:alphaModFix/>
            </a:blip>
            <a:stretch>
              <a:fillRect b="-26656" l="-868" r="0" t="-6666"/>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328" name="Google Shape;328;p40"/>
          <p:cNvSpPr/>
          <p:nvPr/>
        </p:nvSpPr>
        <p:spPr>
          <a:xfrm>
            <a:off x="3941095" y="2153567"/>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B</a:t>
            </a:r>
            <a:endParaRPr b="0" i="0" sz="1500" u="none" cap="none" strike="noStrike">
              <a:solidFill>
                <a:schemeClr val="lt1"/>
              </a:solidFill>
              <a:latin typeface="Arial"/>
              <a:ea typeface="Arial"/>
              <a:cs typeface="Arial"/>
              <a:sym typeface="Arial"/>
            </a:endParaRPr>
          </a:p>
        </p:txBody>
      </p:sp>
      <p:sp>
        <p:nvSpPr>
          <p:cNvPr id="329" name="Google Shape;329;p40"/>
          <p:cNvSpPr/>
          <p:nvPr/>
        </p:nvSpPr>
        <p:spPr>
          <a:xfrm>
            <a:off x="4641277" y="2153567"/>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C</a:t>
            </a:r>
            <a:endParaRPr b="0" i="0" sz="1500" u="none" cap="none" strike="noStrike">
              <a:solidFill>
                <a:schemeClr val="lt1"/>
              </a:solidFill>
              <a:latin typeface="Arial"/>
              <a:ea typeface="Arial"/>
              <a:cs typeface="Arial"/>
              <a:sym typeface="Arial"/>
            </a:endParaRPr>
          </a:p>
        </p:txBody>
      </p:sp>
      <p:sp>
        <p:nvSpPr>
          <p:cNvPr id="330" name="Google Shape;330;p40"/>
          <p:cNvSpPr/>
          <p:nvPr/>
        </p:nvSpPr>
        <p:spPr>
          <a:xfrm>
            <a:off x="5323292" y="2151559"/>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F</a:t>
            </a:r>
            <a:endParaRPr b="0" i="0" sz="1500" u="none" cap="none" strike="noStrike">
              <a:solidFill>
                <a:schemeClr val="lt1"/>
              </a:solidFill>
              <a:latin typeface="Arial"/>
              <a:ea typeface="Arial"/>
              <a:cs typeface="Arial"/>
              <a:sym typeface="Arial"/>
            </a:endParaRPr>
          </a:p>
        </p:txBody>
      </p:sp>
      <p:sp>
        <p:nvSpPr>
          <p:cNvPr id="331" name="Google Shape;331;p40"/>
          <p:cNvSpPr/>
          <p:nvPr/>
        </p:nvSpPr>
        <p:spPr>
          <a:xfrm>
            <a:off x="6448875" y="2149779"/>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B</a:t>
            </a:r>
            <a:endParaRPr b="0" i="0" sz="1500" u="none" cap="none" strike="noStrike">
              <a:solidFill>
                <a:schemeClr val="lt1"/>
              </a:solidFill>
              <a:latin typeface="Arial"/>
              <a:ea typeface="Arial"/>
              <a:cs typeface="Arial"/>
              <a:sym typeface="Arial"/>
            </a:endParaRPr>
          </a:p>
        </p:txBody>
      </p:sp>
      <p:sp>
        <p:nvSpPr>
          <p:cNvPr id="332" name="Google Shape;332;p40"/>
          <p:cNvSpPr/>
          <p:nvPr/>
        </p:nvSpPr>
        <p:spPr>
          <a:xfrm>
            <a:off x="7149058" y="2149779"/>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C</a:t>
            </a:r>
            <a:endParaRPr b="0" i="0" sz="1500" u="none" cap="none" strike="noStrike">
              <a:solidFill>
                <a:schemeClr val="lt1"/>
              </a:solidFill>
              <a:latin typeface="Arial"/>
              <a:ea typeface="Arial"/>
              <a:cs typeface="Arial"/>
              <a:sym typeface="Arial"/>
            </a:endParaRPr>
          </a:p>
        </p:txBody>
      </p:sp>
      <p:sp>
        <p:nvSpPr>
          <p:cNvPr id="333" name="Google Shape;333;p40"/>
          <p:cNvSpPr/>
          <p:nvPr/>
        </p:nvSpPr>
        <p:spPr>
          <a:xfrm>
            <a:off x="7831072" y="2147771"/>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G</a:t>
            </a:r>
            <a:endParaRPr b="0" i="0" sz="1500" u="none" cap="none" strike="noStrike">
              <a:solidFill>
                <a:schemeClr val="lt1"/>
              </a:solidFill>
              <a:latin typeface="Arial"/>
              <a:ea typeface="Arial"/>
              <a:cs typeface="Arial"/>
              <a:sym typeface="Arial"/>
            </a:endParaRPr>
          </a:p>
        </p:txBody>
      </p:sp>
      <p:sp>
        <p:nvSpPr>
          <p:cNvPr id="334" name="Google Shape;334;p40"/>
          <p:cNvSpPr/>
          <p:nvPr/>
        </p:nvSpPr>
        <p:spPr>
          <a:xfrm>
            <a:off x="3941095" y="2741788"/>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B</a:t>
            </a:r>
            <a:endParaRPr b="0" i="0" sz="1500" u="none" cap="none" strike="noStrike">
              <a:solidFill>
                <a:schemeClr val="lt1"/>
              </a:solidFill>
              <a:latin typeface="Arial"/>
              <a:ea typeface="Arial"/>
              <a:cs typeface="Arial"/>
              <a:sym typeface="Arial"/>
            </a:endParaRPr>
          </a:p>
        </p:txBody>
      </p:sp>
      <p:sp>
        <p:nvSpPr>
          <p:cNvPr id="335" name="Google Shape;335;p40"/>
          <p:cNvSpPr/>
          <p:nvPr/>
        </p:nvSpPr>
        <p:spPr>
          <a:xfrm>
            <a:off x="4641277" y="2741788"/>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H</a:t>
            </a:r>
            <a:endParaRPr b="0" i="0" sz="1500" u="none" cap="none" strike="noStrike">
              <a:solidFill>
                <a:schemeClr val="lt1"/>
              </a:solidFill>
              <a:latin typeface="Arial"/>
              <a:ea typeface="Arial"/>
              <a:cs typeface="Arial"/>
              <a:sym typeface="Arial"/>
            </a:endParaRPr>
          </a:p>
        </p:txBody>
      </p:sp>
      <p:sp>
        <p:nvSpPr>
          <p:cNvPr id="336" name="Google Shape;336;p40"/>
          <p:cNvSpPr/>
          <p:nvPr/>
        </p:nvSpPr>
        <p:spPr>
          <a:xfrm>
            <a:off x="5323292" y="2739780"/>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G</a:t>
            </a:r>
            <a:endParaRPr b="0" i="0" sz="1500" u="none" cap="none" strike="noStrike">
              <a:solidFill>
                <a:schemeClr val="lt1"/>
              </a:solidFill>
              <a:latin typeface="Arial"/>
              <a:ea typeface="Arial"/>
              <a:cs typeface="Arial"/>
              <a:sym typeface="Arial"/>
            </a:endParaRPr>
          </a:p>
        </p:txBody>
      </p:sp>
      <p:sp>
        <p:nvSpPr>
          <p:cNvPr id="337" name="Google Shape;337;p40"/>
          <p:cNvSpPr/>
          <p:nvPr/>
        </p:nvSpPr>
        <p:spPr>
          <a:xfrm>
            <a:off x="6448875" y="2747465"/>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B</a:t>
            </a:r>
            <a:endParaRPr b="0" i="0" sz="1500" u="none" cap="none" strike="noStrike">
              <a:solidFill>
                <a:schemeClr val="lt1"/>
              </a:solidFill>
              <a:latin typeface="Arial"/>
              <a:ea typeface="Arial"/>
              <a:cs typeface="Arial"/>
              <a:sym typeface="Arial"/>
            </a:endParaRPr>
          </a:p>
        </p:txBody>
      </p:sp>
      <p:sp>
        <p:nvSpPr>
          <p:cNvPr id="338" name="Google Shape;338;p40"/>
          <p:cNvSpPr/>
          <p:nvPr/>
        </p:nvSpPr>
        <p:spPr>
          <a:xfrm>
            <a:off x="7149058" y="2747465"/>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C</a:t>
            </a:r>
            <a:endParaRPr b="0" i="0" sz="1500" u="none" cap="none" strike="noStrike">
              <a:solidFill>
                <a:schemeClr val="lt1"/>
              </a:solidFill>
              <a:latin typeface="Arial"/>
              <a:ea typeface="Arial"/>
              <a:cs typeface="Arial"/>
              <a:sym typeface="Arial"/>
            </a:endParaRPr>
          </a:p>
        </p:txBody>
      </p:sp>
      <p:sp>
        <p:nvSpPr>
          <p:cNvPr id="339" name="Google Shape;339;p40"/>
          <p:cNvSpPr/>
          <p:nvPr/>
        </p:nvSpPr>
        <p:spPr>
          <a:xfrm>
            <a:off x="7831072" y="2745458"/>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E</a:t>
            </a:r>
            <a:endParaRPr b="0" i="0" sz="1500" u="none" cap="none" strike="noStrike">
              <a:solidFill>
                <a:schemeClr val="lt1"/>
              </a:solidFill>
              <a:latin typeface="Arial"/>
              <a:ea typeface="Arial"/>
              <a:cs typeface="Arial"/>
              <a:sym typeface="Arial"/>
            </a:endParaRPr>
          </a:p>
        </p:txBody>
      </p:sp>
      <p:cxnSp>
        <p:nvCxnSpPr>
          <p:cNvPr id="340" name="Google Shape;340;p40"/>
          <p:cNvCxnSpPr>
            <a:stCxn id="328" idx="6"/>
            <a:endCxn id="329" idx="2"/>
          </p:cNvCxnSpPr>
          <p:nvPr/>
        </p:nvCxnSpPr>
        <p:spPr>
          <a:xfrm>
            <a:off x="4246495" y="2309867"/>
            <a:ext cx="394800" cy="0"/>
          </a:xfrm>
          <a:prstGeom prst="straightConnector1">
            <a:avLst/>
          </a:prstGeom>
          <a:noFill/>
          <a:ln cap="flat" cmpd="sng" w="9525">
            <a:solidFill>
              <a:srgbClr val="171717"/>
            </a:solidFill>
            <a:prstDash val="solid"/>
            <a:round/>
            <a:headEnd len="sm" w="sm" type="none"/>
            <a:tailEnd len="med" w="med" type="triangle"/>
          </a:ln>
        </p:spPr>
      </p:cxnSp>
      <p:cxnSp>
        <p:nvCxnSpPr>
          <p:cNvPr id="341" name="Google Shape;341;p40"/>
          <p:cNvCxnSpPr>
            <a:stCxn id="329" idx="6"/>
            <a:endCxn id="330" idx="2"/>
          </p:cNvCxnSpPr>
          <p:nvPr/>
        </p:nvCxnSpPr>
        <p:spPr>
          <a:xfrm flipH="1" rot="10800000">
            <a:off x="4946677" y="2307767"/>
            <a:ext cx="376500" cy="2100"/>
          </a:xfrm>
          <a:prstGeom prst="straightConnector1">
            <a:avLst/>
          </a:prstGeom>
          <a:noFill/>
          <a:ln cap="flat" cmpd="sng" w="9525">
            <a:solidFill>
              <a:srgbClr val="171717"/>
            </a:solidFill>
            <a:prstDash val="solid"/>
            <a:round/>
            <a:headEnd len="sm" w="sm" type="none"/>
            <a:tailEnd len="med" w="med" type="triangle"/>
          </a:ln>
        </p:spPr>
      </p:cxnSp>
      <p:cxnSp>
        <p:nvCxnSpPr>
          <p:cNvPr id="342" name="Google Shape;342;p40"/>
          <p:cNvCxnSpPr>
            <a:stCxn id="334" idx="6"/>
            <a:endCxn id="335" idx="2"/>
          </p:cNvCxnSpPr>
          <p:nvPr/>
        </p:nvCxnSpPr>
        <p:spPr>
          <a:xfrm>
            <a:off x="4246495" y="2898088"/>
            <a:ext cx="394800" cy="0"/>
          </a:xfrm>
          <a:prstGeom prst="straightConnector1">
            <a:avLst/>
          </a:prstGeom>
          <a:noFill/>
          <a:ln cap="flat" cmpd="sng" w="9525">
            <a:solidFill>
              <a:srgbClr val="171717"/>
            </a:solidFill>
            <a:prstDash val="solid"/>
            <a:round/>
            <a:headEnd len="sm" w="sm" type="none"/>
            <a:tailEnd len="med" w="med" type="triangle"/>
          </a:ln>
        </p:spPr>
      </p:cxnSp>
      <p:cxnSp>
        <p:nvCxnSpPr>
          <p:cNvPr id="343" name="Google Shape;343;p40"/>
          <p:cNvCxnSpPr>
            <a:stCxn id="335" idx="6"/>
            <a:endCxn id="336" idx="2"/>
          </p:cNvCxnSpPr>
          <p:nvPr/>
        </p:nvCxnSpPr>
        <p:spPr>
          <a:xfrm flipH="1" rot="10800000">
            <a:off x="4946677" y="2895988"/>
            <a:ext cx="376500" cy="2100"/>
          </a:xfrm>
          <a:prstGeom prst="straightConnector1">
            <a:avLst/>
          </a:prstGeom>
          <a:noFill/>
          <a:ln cap="flat" cmpd="sng" w="9525">
            <a:solidFill>
              <a:srgbClr val="171717"/>
            </a:solidFill>
            <a:prstDash val="solid"/>
            <a:round/>
            <a:headEnd len="sm" w="sm" type="none"/>
            <a:tailEnd len="med" w="med" type="triangle"/>
          </a:ln>
        </p:spPr>
      </p:cxnSp>
      <p:cxnSp>
        <p:nvCxnSpPr>
          <p:cNvPr id="344" name="Google Shape;344;p40"/>
          <p:cNvCxnSpPr>
            <a:stCxn id="331" idx="6"/>
            <a:endCxn id="332" idx="2"/>
          </p:cNvCxnSpPr>
          <p:nvPr/>
        </p:nvCxnSpPr>
        <p:spPr>
          <a:xfrm>
            <a:off x="6754275" y="2306079"/>
            <a:ext cx="394800" cy="0"/>
          </a:xfrm>
          <a:prstGeom prst="straightConnector1">
            <a:avLst/>
          </a:prstGeom>
          <a:noFill/>
          <a:ln cap="flat" cmpd="sng" w="9525">
            <a:solidFill>
              <a:srgbClr val="171717"/>
            </a:solidFill>
            <a:prstDash val="solid"/>
            <a:round/>
            <a:headEnd len="sm" w="sm" type="none"/>
            <a:tailEnd len="med" w="med" type="triangle"/>
          </a:ln>
        </p:spPr>
      </p:cxnSp>
      <p:cxnSp>
        <p:nvCxnSpPr>
          <p:cNvPr id="345" name="Google Shape;345;p40"/>
          <p:cNvCxnSpPr>
            <a:stCxn id="332" idx="6"/>
            <a:endCxn id="333" idx="2"/>
          </p:cNvCxnSpPr>
          <p:nvPr/>
        </p:nvCxnSpPr>
        <p:spPr>
          <a:xfrm flipH="1" rot="10800000">
            <a:off x="7454458" y="2303979"/>
            <a:ext cx="376500" cy="2100"/>
          </a:xfrm>
          <a:prstGeom prst="straightConnector1">
            <a:avLst/>
          </a:prstGeom>
          <a:noFill/>
          <a:ln cap="flat" cmpd="sng" w="9525">
            <a:solidFill>
              <a:srgbClr val="171717"/>
            </a:solidFill>
            <a:prstDash val="solid"/>
            <a:round/>
            <a:headEnd len="sm" w="sm" type="none"/>
            <a:tailEnd len="med" w="med" type="triangle"/>
          </a:ln>
        </p:spPr>
      </p:cxnSp>
      <p:cxnSp>
        <p:nvCxnSpPr>
          <p:cNvPr id="346" name="Google Shape;346;p40"/>
          <p:cNvCxnSpPr>
            <a:stCxn id="337" idx="6"/>
            <a:endCxn id="338" idx="2"/>
          </p:cNvCxnSpPr>
          <p:nvPr/>
        </p:nvCxnSpPr>
        <p:spPr>
          <a:xfrm>
            <a:off x="6754275" y="2903765"/>
            <a:ext cx="394800" cy="0"/>
          </a:xfrm>
          <a:prstGeom prst="straightConnector1">
            <a:avLst/>
          </a:prstGeom>
          <a:noFill/>
          <a:ln cap="flat" cmpd="sng" w="9525">
            <a:solidFill>
              <a:srgbClr val="171717"/>
            </a:solidFill>
            <a:prstDash val="solid"/>
            <a:round/>
            <a:headEnd len="sm" w="sm" type="none"/>
            <a:tailEnd len="med" w="med" type="triangle"/>
          </a:ln>
        </p:spPr>
      </p:cxnSp>
      <p:cxnSp>
        <p:nvCxnSpPr>
          <p:cNvPr id="347" name="Google Shape;347;p40"/>
          <p:cNvCxnSpPr>
            <a:stCxn id="338" idx="6"/>
            <a:endCxn id="339" idx="2"/>
          </p:cNvCxnSpPr>
          <p:nvPr/>
        </p:nvCxnSpPr>
        <p:spPr>
          <a:xfrm flipH="1" rot="10800000">
            <a:off x="7454458" y="2901665"/>
            <a:ext cx="376500" cy="2100"/>
          </a:xfrm>
          <a:prstGeom prst="straightConnector1">
            <a:avLst/>
          </a:prstGeom>
          <a:noFill/>
          <a:ln cap="flat" cmpd="sng" w="9525">
            <a:solidFill>
              <a:srgbClr val="171717"/>
            </a:solidFill>
            <a:prstDash val="solid"/>
            <a:round/>
            <a:headEnd len="sm" w="sm" type="none"/>
            <a:tailEnd len="med" w="med" type="triangle"/>
          </a:ln>
        </p:spPr>
      </p:cxnSp>
      <p:sp>
        <p:nvSpPr>
          <p:cNvPr id="348" name="Google Shape;348;p40"/>
          <p:cNvSpPr txBox="1"/>
          <p:nvPr/>
        </p:nvSpPr>
        <p:spPr>
          <a:xfrm>
            <a:off x="3874844" y="3329551"/>
            <a:ext cx="4360200" cy="276900"/>
          </a:xfrm>
          <a:prstGeom prst="rect">
            <a:avLst/>
          </a:prstGeom>
          <a:blipFill rotWithShape="1">
            <a:blip r:embed="rId4">
              <a:alphaModFix/>
            </a:blip>
            <a:stretch>
              <a:fillRect b="-26656" l="-1088" r="0" t="-6666"/>
            </a:stretch>
          </a:blip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349" name="Google Shape;349;p40"/>
          <p:cNvSpPr/>
          <p:nvPr/>
        </p:nvSpPr>
        <p:spPr>
          <a:xfrm rot="-7594227">
            <a:off x="851651" y="2328822"/>
            <a:ext cx="172202" cy="58320"/>
          </a:xfrm>
          <a:prstGeom prst="rightArrow">
            <a:avLst>
              <a:gd fmla="val 50000" name="adj1"/>
              <a:gd fmla="val 50000" name="adj2"/>
            </a:avLst>
          </a:prstGeom>
          <a:solidFill>
            <a:schemeClr val="accent1"/>
          </a:solid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0" name="Google Shape;350;p40"/>
          <p:cNvSpPr/>
          <p:nvPr/>
        </p:nvSpPr>
        <p:spPr>
          <a:xfrm rot="-7594227">
            <a:off x="975346" y="2502766"/>
            <a:ext cx="172202" cy="58320"/>
          </a:xfrm>
          <a:prstGeom prst="rightArrow">
            <a:avLst>
              <a:gd fmla="val 50000" name="adj1"/>
              <a:gd fmla="val 50000" name="adj2"/>
            </a:avLst>
          </a:prstGeom>
          <a:solidFill>
            <a:schemeClr val="accent1"/>
          </a:solid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1" name="Google Shape;351;p40"/>
          <p:cNvSpPr/>
          <p:nvPr/>
        </p:nvSpPr>
        <p:spPr>
          <a:xfrm rot="-7594227">
            <a:off x="1093526" y="2671288"/>
            <a:ext cx="172202" cy="58320"/>
          </a:xfrm>
          <a:prstGeom prst="rightArrow">
            <a:avLst>
              <a:gd fmla="val 50000" name="adj1"/>
              <a:gd fmla="val 50000" name="adj2"/>
            </a:avLst>
          </a:prstGeom>
          <a:solidFill>
            <a:schemeClr val="accent1"/>
          </a:solid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2" name="Google Shape;352;p40"/>
          <p:cNvSpPr/>
          <p:nvPr/>
        </p:nvSpPr>
        <p:spPr>
          <a:xfrm>
            <a:off x="1016431" y="1957890"/>
            <a:ext cx="172500" cy="58200"/>
          </a:xfrm>
          <a:prstGeom prst="rightArrow">
            <a:avLst>
              <a:gd fmla="val 50000" name="adj1"/>
              <a:gd fmla="val 50000" name="adj2"/>
            </a:avLst>
          </a:prstGeom>
          <a:solidFill>
            <a:schemeClr val="accent1"/>
          </a:solid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3" name="Google Shape;353;p40"/>
          <p:cNvSpPr/>
          <p:nvPr/>
        </p:nvSpPr>
        <p:spPr>
          <a:xfrm>
            <a:off x="1257902" y="1963187"/>
            <a:ext cx="172500" cy="58200"/>
          </a:xfrm>
          <a:prstGeom prst="rightArrow">
            <a:avLst>
              <a:gd fmla="val 50000" name="adj1"/>
              <a:gd fmla="val 50000" name="adj2"/>
            </a:avLst>
          </a:prstGeom>
          <a:solidFill>
            <a:schemeClr val="accent1"/>
          </a:solid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4" name="Google Shape;354;p40"/>
          <p:cNvSpPr/>
          <p:nvPr/>
        </p:nvSpPr>
        <p:spPr>
          <a:xfrm>
            <a:off x="1498613" y="1963187"/>
            <a:ext cx="172500" cy="58200"/>
          </a:xfrm>
          <a:prstGeom prst="rightArrow">
            <a:avLst>
              <a:gd fmla="val 50000" name="adj1"/>
              <a:gd fmla="val 50000" name="adj2"/>
            </a:avLst>
          </a:prstGeom>
          <a:solidFill>
            <a:schemeClr val="accent1"/>
          </a:solid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5" name="Google Shape;355;p40"/>
          <p:cNvSpPr/>
          <p:nvPr/>
        </p:nvSpPr>
        <p:spPr>
          <a:xfrm>
            <a:off x="1739326" y="1963187"/>
            <a:ext cx="172500" cy="58200"/>
          </a:xfrm>
          <a:prstGeom prst="rightArrow">
            <a:avLst>
              <a:gd fmla="val 50000" name="adj1"/>
              <a:gd fmla="val 50000" name="adj2"/>
            </a:avLst>
          </a:prstGeom>
          <a:solidFill>
            <a:schemeClr val="accent1"/>
          </a:solid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6" name="Google Shape;356;p40"/>
          <p:cNvSpPr/>
          <p:nvPr/>
        </p:nvSpPr>
        <p:spPr>
          <a:xfrm rot="3274001">
            <a:off x="2345823" y="2228822"/>
            <a:ext cx="172314" cy="58275"/>
          </a:xfrm>
          <a:prstGeom prst="rightArrow">
            <a:avLst>
              <a:gd fmla="val 50000" name="adj1"/>
              <a:gd fmla="val 50000" name="adj2"/>
            </a:avLst>
          </a:prstGeom>
          <a:solidFill>
            <a:schemeClr val="accent1"/>
          </a:solid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7" name="Google Shape;357;p40"/>
          <p:cNvSpPr/>
          <p:nvPr/>
        </p:nvSpPr>
        <p:spPr>
          <a:xfrm rot="3274001">
            <a:off x="2464665" y="2393082"/>
            <a:ext cx="172314" cy="58275"/>
          </a:xfrm>
          <a:prstGeom prst="rightArrow">
            <a:avLst>
              <a:gd fmla="val 50000" name="adj1"/>
              <a:gd fmla="val 50000" name="adj2"/>
            </a:avLst>
          </a:prstGeom>
          <a:solidFill>
            <a:schemeClr val="accent1"/>
          </a:solid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8" name="Google Shape;358;p40"/>
          <p:cNvSpPr/>
          <p:nvPr/>
        </p:nvSpPr>
        <p:spPr>
          <a:xfrm rot="3274001">
            <a:off x="2578209" y="2556585"/>
            <a:ext cx="172314" cy="58275"/>
          </a:xfrm>
          <a:prstGeom prst="rightArrow">
            <a:avLst>
              <a:gd fmla="val 50000" name="adj1"/>
              <a:gd fmla="val 50000" name="adj2"/>
            </a:avLst>
          </a:prstGeom>
          <a:solidFill>
            <a:schemeClr val="accent1"/>
          </a:solidFill>
          <a:ln cap="flat" cmpd="sng" w="9525">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9" name="Google Shape;359;p40"/>
          <p:cNvSpPr/>
          <p:nvPr/>
        </p:nvSpPr>
        <p:spPr>
          <a:xfrm>
            <a:off x="3946393" y="3743930"/>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B</a:t>
            </a:r>
            <a:endParaRPr b="0" i="0" sz="1500" u="none" cap="none" strike="noStrike">
              <a:solidFill>
                <a:schemeClr val="lt1"/>
              </a:solidFill>
              <a:latin typeface="Arial"/>
              <a:ea typeface="Arial"/>
              <a:cs typeface="Arial"/>
              <a:sym typeface="Arial"/>
            </a:endParaRPr>
          </a:p>
        </p:txBody>
      </p:sp>
      <p:sp>
        <p:nvSpPr>
          <p:cNvPr id="360" name="Google Shape;360;p40"/>
          <p:cNvSpPr/>
          <p:nvPr/>
        </p:nvSpPr>
        <p:spPr>
          <a:xfrm>
            <a:off x="4646575" y="3743930"/>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H</a:t>
            </a:r>
            <a:endParaRPr b="0" i="0" sz="1500" u="none" cap="none" strike="noStrike">
              <a:solidFill>
                <a:schemeClr val="lt1"/>
              </a:solidFill>
              <a:latin typeface="Arial"/>
              <a:ea typeface="Arial"/>
              <a:cs typeface="Arial"/>
              <a:sym typeface="Arial"/>
            </a:endParaRPr>
          </a:p>
        </p:txBody>
      </p:sp>
      <p:sp>
        <p:nvSpPr>
          <p:cNvPr id="361" name="Google Shape;361;p40"/>
          <p:cNvSpPr/>
          <p:nvPr/>
        </p:nvSpPr>
        <p:spPr>
          <a:xfrm>
            <a:off x="5328590" y="3741923"/>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G</a:t>
            </a:r>
            <a:endParaRPr b="0" i="0" sz="1500" u="none" cap="none" strike="noStrike">
              <a:solidFill>
                <a:schemeClr val="lt1"/>
              </a:solidFill>
              <a:latin typeface="Arial"/>
              <a:ea typeface="Arial"/>
              <a:cs typeface="Arial"/>
              <a:sym typeface="Arial"/>
            </a:endParaRPr>
          </a:p>
        </p:txBody>
      </p:sp>
      <p:cxnSp>
        <p:nvCxnSpPr>
          <p:cNvPr id="362" name="Google Shape;362;p40"/>
          <p:cNvCxnSpPr>
            <a:stCxn id="359" idx="6"/>
            <a:endCxn id="360" idx="2"/>
          </p:cNvCxnSpPr>
          <p:nvPr/>
        </p:nvCxnSpPr>
        <p:spPr>
          <a:xfrm>
            <a:off x="4251793" y="3900230"/>
            <a:ext cx="394800" cy="0"/>
          </a:xfrm>
          <a:prstGeom prst="straightConnector1">
            <a:avLst/>
          </a:prstGeom>
          <a:noFill/>
          <a:ln cap="flat" cmpd="sng" w="9525">
            <a:solidFill>
              <a:srgbClr val="171717"/>
            </a:solidFill>
            <a:prstDash val="solid"/>
            <a:round/>
            <a:headEnd len="sm" w="sm" type="none"/>
            <a:tailEnd len="med" w="med" type="triangle"/>
          </a:ln>
        </p:spPr>
      </p:cxnSp>
      <p:cxnSp>
        <p:nvCxnSpPr>
          <p:cNvPr id="363" name="Google Shape;363;p40"/>
          <p:cNvCxnSpPr>
            <a:stCxn id="360" idx="6"/>
            <a:endCxn id="361" idx="2"/>
          </p:cNvCxnSpPr>
          <p:nvPr/>
        </p:nvCxnSpPr>
        <p:spPr>
          <a:xfrm flipH="1" rot="10800000">
            <a:off x="4951975" y="3898130"/>
            <a:ext cx="376500" cy="2100"/>
          </a:xfrm>
          <a:prstGeom prst="straightConnector1">
            <a:avLst/>
          </a:prstGeom>
          <a:noFill/>
          <a:ln cap="flat" cmpd="sng" w="9525">
            <a:solidFill>
              <a:srgbClr val="171717"/>
            </a:solidFill>
            <a:prstDash val="solid"/>
            <a:round/>
            <a:headEnd len="sm" w="sm" type="none"/>
            <a:tailEnd len="med" w="med" type="triangle"/>
          </a:ln>
        </p:spPr>
      </p:cxnSp>
      <p:sp>
        <p:nvSpPr>
          <p:cNvPr id="364" name="Google Shape;364;p40"/>
          <p:cNvSpPr/>
          <p:nvPr/>
        </p:nvSpPr>
        <p:spPr>
          <a:xfrm>
            <a:off x="5989355" y="3740938"/>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F</a:t>
            </a:r>
            <a:endParaRPr b="0" i="0" sz="1500" u="none" cap="none" strike="noStrike">
              <a:solidFill>
                <a:schemeClr val="lt1"/>
              </a:solidFill>
              <a:latin typeface="Arial"/>
              <a:ea typeface="Arial"/>
              <a:cs typeface="Arial"/>
              <a:sym typeface="Arial"/>
            </a:endParaRPr>
          </a:p>
        </p:txBody>
      </p:sp>
      <p:cxnSp>
        <p:nvCxnSpPr>
          <p:cNvPr id="365" name="Google Shape;365;p40"/>
          <p:cNvCxnSpPr>
            <a:stCxn id="361" idx="6"/>
            <a:endCxn id="364" idx="2"/>
          </p:cNvCxnSpPr>
          <p:nvPr/>
        </p:nvCxnSpPr>
        <p:spPr>
          <a:xfrm flipH="1" rot="10800000">
            <a:off x="5633990" y="3897323"/>
            <a:ext cx="355500" cy="900"/>
          </a:xfrm>
          <a:prstGeom prst="straightConnector1">
            <a:avLst/>
          </a:prstGeom>
          <a:noFill/>
          <a:ln cap="flat" cmpd="sng" w="9525">
            <a:solidFill>
              <a:srgbClr val="171717"/>
            </a:solidFill>
            <a:prstDash val="solid"/>
            <a:round/>
            <a:headEnd len="sm" w="sm" type="none"/>
            <a:tailEnd len="med" w="med" type="triangle"/>
          </a:ln>
        </p:spPr>
      </p:cxnSp>
      <p:sp>
        <p:nvSpPr>
          <p:cNvPr id="366" name="Google Shape;366;p40"/>
          <p:cNvSpPr/>
          <p:nvPr/>
        </p:nvSpPr>
        <p:spPr>
          <a:xfrm>
            <a:off x="3965317" y="4239742"/>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B</a:t>
            </a:r>
            <a:endParaRPr b="0" i="0" sz="1500" u="none" cap="none" strike="noStrike">
              <a:solidFill>
                <a:schemeClr val="lt1"/>
              </a:solidFill>
              <a:latin typeface="Arial"/>
              <a:ea typeface="Arial"/>
              <a:cs typeface="Arial"/>
              <a:sym typeface="Arial"/>
            </a:endParaRPr>
          </a:p>
        </p:txBody>
      </p:sp>
      <p:sp>
        <p:nvSpPr>
          <p:cNvPr id="367" name="Google Shape;367;p40"/>
          <p:cNvSpPr/>
          <p:nvPr/>
        </p:nvSpPr>
        <p:spPr>
          <a:xfrm>
            <a:off x="4665500" y="4239742"/>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C</a:t>
            </a:r>
            <a:endParaRPr b="0" i="0" sz="1500" u="none" cap="none" strike="noStrike">
              <a:solidFill>
                <a:schemeClr val="lt1"/>
              </a:solidFill>
              <a:latin typeface="Arial"/>
              <a:ea typeface="Arial"/>
              <a:cs typeface="Arial"/>
              <a:sym typeface="Arial"/>
            </a:endParaRPr>
          </a:p>
        </p:txBody>
      </p:sp>
      <p:sp>
        <p:nvSpPr>
          <p:cNvPr id="368" name="Google Shape;368;p40"/>
          <p:cNvSpPr/>
          <p:nvPr/>
        </p:nvSpPr>
        <p:spPr>
          <a:xfrm>
            <a:off x="5347515" y="4237734"/>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E</a:t>
            </a:r>
            <a:endParaRPr b="0" i="0" sz="1500" u="none" cap="none" strike="noStrike">
              <a:solidFill>
                <a:schemeClr val="lt1"/>
              </a:solidFill>
              <a:latin typeface="Arial"/>
              <a:ea typeface="Arial"/>
              <a:cs typeface="Arial"/>
              <a:sym typeface="Arial"/>
            </a:endParaRPr>
          </a:p>
        </p:txBody>
      </p:sp>
      <p:cxnSp>
        <p:nvCxnSpPr>
          <p:cNvPr id="369" name="Google Shape;369;p40"/>
          <p:cNvCxnSpPr>
            <a:stCxn id="366" idx="6"/>
            <a:endCxn id="367" idx="2"/>
          </p:cNvCxnSpPr>
          <p:nvPr/>
        </p:nvCxnSpPr>
        <p:spPr>
          <a:xfrm>
            <a:off x="4270717" y="4396042"/>
            <a:ext cx="394800" cy="0"/>
          </a:xfrm>
          <a:prstGeom prst="straightConnector1">
            <a:avLst/>
          </a:prstGeom>
          <a:noFill/>
          <a:ln cap="flat" cmpd="sng" w="9525">
            <a:solidFill>
              <a:srgbClr val="171717"/>
            </a:solidFill>
            <a:prstDash val="solid"/>
            <a:round/>
            <a:headEnd len="sm" w="sm" type="none"/>
            <a:tailEnd len="med" w="med" type="triangle"/>
          </a:ln>
        </p:spPr>
      </p:cxnSp>
      <p:cxnSp>
        <p:nvCxnSpPr>
          <p:cNvPr id="370" name="Google Shape;370;p40"/>
          <p:cNvCxnSpPr>
            <a:stCxn id="367" idx="6"/>
            <a:endCxn id="368" idx="2"/>
          </p:cNvCxnSpPr>
          <p:nvPr/>
        </p:nvCxnSpPr>
        <p:spPr>
          <a:xfrm flipH="1" rot="10800000">
            <a:off x="4970900" y="4393942"/>
            <a:ext cx="376500" cy="2100"/>
          </a:xfrm>
          <a:prstGeom prst="straightConnector1">
            <a:avLst/>
          </a:prstGeom>
          <a:noFill/>
          <a:ln cap="flat" cmpd="sng" w="9525">
            <a:solidFill>
              <a:srgbClr val="171717"/>
            </a:solidFill>
            <a:prstDash val="solid"/>
            <a:round/>
            <a:headEnd len="sm" w="sm" type="none"/>
            <a:tailEnd len="med" w="med" type="triangle"/>
          </a:ln>
        </p:spPr>
      </p:cxnSp>
      <p:sp>
        <p:nvSpPr>
          <p:cNvPr id="371" name="Google Shape;371;p40"/>
          <p:cNvSpPr/>
          <p:nvPr/>
        </p:nvSpPr>
        <p:spPr>
          <a:xfrm>
            <a:off x="6008279" y="4236749"/>
            <a:ext cx="305400" cy="312600"/>
          </a:xfrm>
          <a:prstGeom prst="ellipse">
            <a:avLst/>
          </a:prstGeom>
          <a:solidFill>
            <a:srgbClr val="DFF6EB"/>
          </a:solidFill>
          <a:ln cap="flat" cmpd="sng" w="25400">
            <a:solidFill>
              <a:srgbClr val="171717"/>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171717"/>
                </a:solidFill>
                <a:latin typeface="Century Gothic"/>
                <a:ea typeface="Century Gothic"/>
                <a:cs typeface="Century Gothic"/>
                <a:sym typeface="Century Gothic"/>
              </a:rPr>
              <a:t>F</a:t>
            </a:r>
            <a:endParaRPr b="0" i="0" sz="1500" u="none" cap="none" strike="noStrike">
              <a:solidFill>
                <a:schemeClr val="lt1"/>
              </a:solidFill>
              <a:latin typeface="Arial"/>
              <a:ea typeface="Arial"/>
              <a:cs typeface="Arial"/>
              <a:sym typeface="Arial"/>
            </a:endParaRPr>
          </a:p>
        </p:txBody>
      </p:sp>
      <p:cxnSp>
        <p:nvCxnSpPr>
          <p:cNvPr id="372" name="Google Shape;372;p40"/>
          <p:cNvCxnSpPr>
            <a:stCxn id="368" idx="6"/>
            <a:endCxn id="371" idx="2"/>
          </p:cNvCxnSpPr>
          <p:nvPr/>
        </p:nvCxnSpPr>
        <p:spPr>
          <a:xfrm flipH="1" rot="10800000">
            <a:off x="5652915" y="4393134"/>
            <a:ext cx="355500" cy="900"/>
          </a:xfrm>
          <a:prstGeom prst="straightConnector1">
            <a:avLst/>
          </a:prstGeom>
          <a:noFill/>
          <a:ln cap="flat" cmpd="sng" w="9525">
            <a:solidFill>
              <a:srgbClr val="171717"/>
            </a:solidFill>
            <a:prstDash val="solid"/>
            <a:round/>
            <a:headEnd len="sm" w="sm" type="none"/>
            <a:tailEnd len="med" w="med" type="triangle"/>
          </a:ln>
        </p:spPr>
      </p:cxnSp>
      <p:sp>
        <p:nvSpPr>
          <p:cNvPr id="373" name="Google Shape;373;p40"/>
          <p:cNvSpPr/>
          <p:nvPr/>
        </p:nvSpPr>
        <p:spPr>
          <a:xfrm>
            <a:off x="6571871" y="3760893"/>
            <a:ext cx="1662300" cy="788400"/>
          </a:xfrm>
          <a:prstGeom prst="roundRect">
            <a:avLst>
              <a:gd fmla="val 6875" name="adj"/>
            </a:avLst>
          </a:prstGeom>
          <a:solidFill>
            <a:schemeClr val="accent1"/>
          </a:solidFill>
          <a:ln cap="flat" cmpd="sng" w="25400">
            <a:solidFill>
              <a:srgbClr val="171717"/>
            </a:solidFill>
            <a:prstDash val="solid"/>
            <a:round/>
            <a:headEnd len="sm" w="sm" type="none"/>
            <a:tailEnd len="sm" w="sm" type="none"/>
          </a:ln>
        </p:spPr>
        <p:txBody>
          <a:bodyPr anchorCtr="0" anchor="ctr" bIns="34275" lIns="68575" spcFirstLastPara="1" rIns="0" wrap="square" tIns="34275">
            <a:noAutofit/>
          </a:bodyPr>
          <a:lstStyle/>
          <a:p>
            <a:pPr indent="0" lvl="0" marL="101600" marR="0" rtl="0" algn="l">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Century Gothic"/>
                <a:ea typeface="Century Gothic"/>
                <a:cs typeface="Century Gothic"/>
                <a:sym typeface="Century Gothic"/>
              </a:rPr>
              <a:t>How many </a:t>
            </a:r>
            <a:r>
              <a:rPr b="0" i="0" lang="en" sz="900" u="none" cap="none" strike="noStrike">
                <a:solidFill>
                  <a:schemeClr val="lt1"/>
                </a:solidFill>
                <a:latin typeface="Century Gothic"/>
                <a:ea typeface="Century Gothic"/>
                <a:cs typeface="Century Gothic"/>
                <a:sym typeface="Century Gothic"/>
              </a:rPr>
              <a:t>random walks and </a:t>
            </a:r>
            <a:r>
              <a:rPr b="1" i="0" lang="en" sz="900" u="none" cap="none" strike="noStrike">
                <a:solidFill>
                  <a:schemeClr val="lt1"/>
                </a:solidFill>
                <a:latin typeface="Century Gothic"/>
                <a:ea typeface="Century Gothic"/>
                <a:cs typeface="Century Gothic"/>
                <a:sym typeface="Century Gothic"/>
              </a:rPr>
              <a:t>of what length </a:t>
            </a:r>
            <a:r>
              <a:rPr b="0" i="0" lang="en" sz="900" u="none" cap="none" strike="noStrike">
                <a:solidFill>
                  <a:schemeClr val="lt1"/>
                </a:solidFill>
                <a:latin typeface="Century Gothic"/>
                <a:ea typeface="Century Gothic"/>
                <a:cs typeface="Century Gothic"/>
                <a:sym typeface="Century Gothic"/>
              </a:rPr>
              <a:t>need to be started from each node to cover the graph?</a:t>
            </a:r>
            <a:endParaRPr b="0" i="0" sz="1100" u="none" cap="none" strike="noStrike">
              <a:solidFill>
                <a:srgbClr val="000000"/>
              </a:solidFill>
              <a:latin typeface="Arial"/>
              <a:ea typeface="Arial"/>
              <a:cs typeface="Arial"/>
              <a:sym typeface="Arial"/>
            </a:endParaRPr>
          </a:p>
        </p:txBody>
      </p:sp>
      <p:pic>
        <p:nvPicPr>
          <p:cNvPr descr="Αποτέλεσμα εικόνας για question mark icon" id="374" name="Google Shape;374;p40"/>
          <p:cNvPicPr preferRelativeResize="0"/>
          <p:nvPr/>
        </p:nvPicPr>
        <p:blipFill rotWithShape="1">
          <a:blip r:embed="rId5">
            <a:alphaModFix/>
          </a:blip>
          <a:srcRect b="0" l="0" r="0" t="0"/>
          <a:stretch/>
        </p:blipFill>
        <p:spPr>
          <a:xfrm>
            <a:off x="6448875" y="3885420"/>
            <a:ext cx="269696" cy="2696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35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349"/>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500"/>
                                  </p:stCondLst>
                                  <p:childTnLst>
                                    <p:set>
                                      <p:cBhvr>
                                        <p:cTn dur="1" fill="hold">
                                          <p:stCondLst>
                                            <p:cond delay="0"/>
                                          </p:stCondLst>
                                        </p:cTn>
                                        <p:tgtEl>
                                          <p:spTgt spid="352"/>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500"/>
                                  </p:stCondLst>
                                  <p:childTnLst>
                                    <p:set>
                                      <p:cBhvr>
                                        <p:cTn dur="1" fill="hold">
                                          <p:stCondLst>
                                            <p:cond delay="0"/>
                                          </p:stCondLst>
                                        </p:cTn>
                                        <p:tgtEl>
                                          <p:spTgt spid="353"/>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500"/>
                                  </p:stCondLst>
                                  <p:childTnLst>
                                    <p:set>
                                      <p:cBhvr>
                                        <p:cTn dur="1" fill="hold">
                                          <p:stCondLst>
                                            <p:cond delay="0"/>
                                          </p:stCondLst>
                                        </p:cTn>
                                        <p:tgtEl>
                                          <p:spTgt spid="354"/>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500"/>
                                  </p:stCondLst>
                                  <p:childTnLst>
                                    <p:set>
                                      <p:cBhvr>
                                        <p:cTn dur="1" fill="hold">
                                          <p:stCondLst>
                                            <p:cond delay="0"/>
                                          </p:stCondLst>
                                        </p:cTn>
                                        <p:tgtEl>
                                          <p:spTgt spid="355"/>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500"/>
                                  </p:stCondLst>
                                  <p:childTnLst>
                                    <p:set>
                                      <p:cBhvr>
                                        <p:cTn dur="1" fill="hold">
                                          <p:stCondLst>
                                            <p:cond delay="0"/>
                                          </p:stCondLst>
                                        </p:cTn>
                                        <p:tgtEl>
                                          <p:spTgt spid="356"/>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500"/>
                                  </p:stCondLst>
                                  <p:childTnLst>
                                    <p:set>
                                      <p:cBhvr>
                                        <p:cTn dur="1" fill="hold">
                                          <p:stCondLst>
                                            <p:cond delay="0"/>
                                          </p:stCondLst>
                                        </p:cTn>
                                        <p:tgtEl>
                                          <p:spTgt spid="357"/>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50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Many KG Embedding Models</a:t>
            </a:r>
            <a:endParaRPr/>
          </a:p>
        </p:txBody>
      </p:sp>
      <p:sp>
        <p:nvSpPr>
          <p:cNvPr id="380" name="Google Shape;380;p41"/>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t/>
            </a:r>
            <a:endParaRPr/>
          </a:p>
        </p:txBody>
      </p:sp>
      <p:pic>
        <p:nvPicPr>
          <p:cNvPr id="381" name="Google Shape;381;p41"/>
          <p:cNvPicPr preferRelativeResize="0"/>
          <p:nvPr/>
        </p:nvPicPr>
        <p:blipFill>
          <a:blip r:embed="rId3">
            <a:alphaModFix/>
          </a:blip>
          <a:stretch>
            <a:fillRect/>
          </a:stretch>
        </p:blipFill>
        <p:spPr>
          <a:xfrm>
            <a:off x="286750" y="997425"/>
            <a:ext cx="8707075" cy="3848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2"/>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TransE</a:t>
            </a:r>
            <a:endParaRPr/>
          </a:p>
        </p:txBody>
      </p:sp>
      <p:sp>
        <p:nvSpPr>
          <p:cNvPr id="387" name="Google Shape;387;p42"/>
          <p:cNvSpPr txBox="1"/>
          <p:nvPr>
            <p:ph idx="1" type="body"/>
          </p:nvPr>
        </p:nvSpPr>
        <p:spPr>
          <a:xfrm>
            <a:off x="457200" y="1210775"/>
            <a:ext cx="8229600" cy="2085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300"/>
              </a:spcBef>
              <a:spcAft>
                <a:spcPts val="0"/>
              </a:spcAft>
              <a:buSzPts val="1400"/>
              <a:buNone/>
            </a:pPr>
            <a:r>
              <a:rPr lang="en"/>
              <a:t>If a fact </a:t>
            </a:r>
            <a:r>
              <a:rPr b="1" i="1" lang="en"/>
              <a:t>(h,r,t)</a:t>
            </a:r>
            <a:r>
              <a:rPr lang="en"/>
              <a:t>  holds, then </a:t>
            </a:r>
            <a:r>
              <a:rPr b="1" i="1" lang="en"/>
              <a:t>h +r</a:t>
            </a:r>
            <a:r>
              <a:rPr lang="en"/>
              <a:t> should be close to </a:t>
            </a:r>
            <a:r>
              <a:rPr b="1" i="1" lang="en"/>
              <a:t>t</a:t>
            </a:r>
            <a:endParaRPr b="1" i="1"/>
          </a:p>
          <a:p>
            <a:pPr indent="0" lvl="0" marL="0" rtl="0" algn="l">
              <a:lnSpc>
                <a:spcPct val="100000"/>
              </a:lnSpc>
              <a:spcBef>
                <a:spcPts val="300"/>
              </a:spcBef>
              <a:spcAft>
                <a:spcPts val="0"/>
              </a:spcAft>
              <a:buSzPts val="1400"/>
              <a:buNone/>
            </a:pPr>
            <a:r>
              <a:rPr lang="en"/>
              <a:t>Otherwise </a:t>
            </a:r>
            <a:r>
              <a:rPr b="1" i="1" lang="en"/>
              <a:t>h+r </a:t>
            </a:r>
            <a:r>
              <a:rPr lang="en"/>
              <a:t>should be distant to </a:t>
            </a:r>
            <a:r>
              <a:rPr b="1" i="1" lang="en"/>
              <a:t>t</a:t>
            </a:r>
            <a:endParaRPr/>
          </a:p>
          <a:p>
            <a:pPr indent="0" lvl="0" marL="0" rtl="0" algn="l">
              <a:lnSpc>
                <a:spcPct val="100000"/>
              </a:lnSpc>
              <a:spcBef>
                <a:spcPts val="300"/>
              </a:spcBef>
              <a:spcAft>
                <a:spcPts val="0"/>
              </a:spcAft>
              <a:buSzPts val="1400"/>
              <a:buNone/>
            </a:pPr>
            <a:r>
              <a:rPr lang="en"/>
              <a:t>  Scoring function is L1 or L2 norm (distance measure) </a:t>
            </a:r>
            <a:endParaRPr/>
          </a:p>
          <a:p>
            <a:pPr indent="457200" lvl="0" marL="457200" rtl="0" algn="l">
              <a:lnSpc>
                <a:spcPct val="100000"/>
              </a:lnSpc>
              <a:spcBef>
                <a:spcPts val="300"/>
              </a:spcBef>
              <a:spcAft>
                <a:spcPts val="0"/>
              </a:spcAft>
              <a:buSzPts val="1400"/>
              <a:buNone/>
            </a:pPr>
            <a:r>
              <a:rPr lang="en"/>
              <a:t>= </a:t>
            </a:r>
            <a:r>
              <a:rPr lang="en" sz="2700"/>
              <a:t>∥e</a:t>
            </a:r>
            <a:r>
              <a:rPr baseline="-25000" lang="en"/>
              <a:t>h</a:t>
            </a:r>
            <a:r>
              <a:rPr lang="en"/>
              <a:t>+r</a:t>
            </a:r>
            <a:r>
              <a:rPr baseline="-25000" lang="en"/>
              <a:t>p</a:t>
            </a:r>
            <a:r>
              <a:rPr lang="en"/>
              <a:t>-e</a:t>
            </a:r>
            <a:r>
              <a:rPr baseline="-25000" lang="en"/>
              <a:t>t</a:t>
            </a:r>
            <a:r>
              <a:rPr lang="en" sz="2800"/>
              <a:t>∥</a:t>
            </a:r>
            <a:endParaRPr sz="2800"/>
          </a:p>
          <a:p>
            <a:pPr indent="457200" lvl="0" marL="457200" rtl="0" algn="l">
              <a:lnSpc>
                <a:spcPct val="100000"/>
              </a:lnSpc>
              <a:spcBef>
                <a:spcPts val="300"/>
              </a:spcBef>
              <a:spcAft>
                <a:spcPts val="0"/>
              </a:spcAft>
              <a:buSzPts val="1400"/>
              <a:buNone/>
            </a:pPr>
            <a:r>
              <a:t/>
            </a:r>
            <a:endParaRPr/>
          </a:p>
          <a:p>
            <a:pPr indent="0" lvl="0" marL="0" rtl="0" algn="l">
              <a:lnSpc>
                <a:spcPct val="100000"/>
              </a:lnSpc>
              <a:spcBef>
                <a:spcPts val="300"/>
              </a:spcBef>
              <a:spcAft>
                <a:spcPts val="0"/>
              </a:spcAft>
              <a:buSzPts val="1400"/>
              <a:buNone/>
            </a:pPr>
            <a:r>
              <a:t/>
            </a:r>
            <a:endParaRPr/>
          </a:p>
          <a:p>
            <a:pPr indent="0" lvl="0" marL="0" rtl="0" algn="l">
              <a:lnSpc>
                <a:spcPct val="100000"/>
              </a:lnSpc>
              <a:spcBef>
                <a:spcPts val="300"/>
              </a:spcBef>
              <a:spcAft>
                <a:spcPts val="0"/>
              </a:spcAft>
              <a:buSzPts val="1400"/>
              <a:buNone/>
            </a:pPr>
            <a:r>
              <a:rPr lang="en" sz="2100"/>
              <a:t>Pros:						</a:t>
            </a:r>
            <a:endParaRPr sz="2100"/>
          </a:p>
          <a:p>
            <a:pPr indent="-298450" lvl="0" marL="457200" rtl="0" algn="l">
              <a:lnSpc>
                <a:spcPct val="100000"/>
              </a:lnSpc>
              <a:spcBef>
                <a:spcPts val="300"/>
              </a:spcBef>
              <a:spcAft>
                <a:spcPts val="0"/>
              </a:spcAft>
              <a:buSzPts val="1100"/>
              <a:buChar char="➔"/>
            </a:pPr>
            <a:r>
              <a:rPr lang="en" sz="2100"/>
              <a:t>Simple</a:t>
            </a:r>
            <a:endParaRPr sz="2100"/>
          </a:p>
          <a:p>
            <a:pPr indent="-298450" lvl="0" marL="457200" rtl="0" algn="l">
              <a:lnSpc>
                <a:spcPct val="100000"/>
              </a:lnSpc>
              <a:spcBef>
                <a:spcPts val="0"/>
              </a:spcBef>
              <a:spcAft>
                <a:spcPts val="0"/>
              </a:spcAft>
              <a:buSzPts val="1100"/>
              <a:buChar char="➔"/>
            </a:pPr>
            <a:r>
              <a:rPr lang="en" sz="2100"/>
              <a:t>Computationally efficient</a:t>
            </a:r>
            <a:endParaRPr sz="2100"/>
          </a:p>
        </p:txBody>
      </p:sp>
      <p:pic>
        <p:nvPicPr>
          <p:cNvPr id="388" name="Google Shape;388;p42"/>
          <p:cNvPicPr preferRelativeResize="0"/>
          <p:nvPr/>
        </p:nvPicPr>
        <p:blipFill rotWithShape="1">
          <a:blip r:embed="rId3">
            <a:alphaModFix/>
          </a:blip>
          <a:srcRect b="0" l="0" r="0" t="0"/>
          <a:stretch/>
        </p:blipFill>
        <p:spPr>
          <a:xfrm>
            <a:off x="3561805" y="2462900"/>
            <a:ext cx="1380220" cy="1220025"/>
          </a:xfrm>
          <a:prstGeom prst="rect">
            <a:avLst/>
          </a:prstGeom>
          <a:noFill/>
          <a:ln>
            <a:noFill/>
          </a:ln>
        </p:spPr>
      </p:pic>
      <p:sp>
        <p:nvSpPr>
          <p:cNvPr id="389" name="Google Shape;389;p42"/>
          <p:cNvSpPr txBox="1"/>
          <p:nvPr/>
        </p:nvSpPr>
        <p:spPr>
          <a:xfrm>
            <a:off x="4942025" y="3618300"/>
            <a:ext cx="3987300" cy="13929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Clr>
                <a:schemeClr val="dk1"/>
              </a:buClr>
              <a:buSzPts val="1400"/>
              <a:buFont typeface="Arial"/>
              <a:buNone/>
            </a:pPr>
            <a:r>
              <a:rPr lang="en" sz="1900">
                <a:solidFill>
                  <a:schemeClr val="dk1"/>
                </a:solidFill>
                <a:latin typeface="Calibri"/>
                <a:ea typeface="Calibri"/>
                <a:cs typeface="Calibri"/>
                <a:sym typeface="Calibri"/>
              </a:rPr>
              <a:t>Cons:</a:t>
            </a:r>
            <a:endParaRPr sz="1900">
              <a:solidFill>
                <a:schemeClr val="dk1"/>
              </a:solidFill>
              <a:latin typeface="Calibri"/>
              <a:ea typeface="Calibri"/>
              <a:cs typeface="Calibri"/>
              <a:sym typeface="Calibri"/>
            </a:endParaRPr>
          </a:p>
          <a:p>
            <a:pPr indent="-285750" lvl="0" marL="457200" rtl="0" algn="l">
              <a:spcBef>
                <a:spcPts val="300"/>
              </a:spcBef>
              <a:spcAft>
                <a:spcPts val="0"/>
              </a:spcAft>
              <a:buClr>
                <a:schemeClr val="dk1"/>
              </a:buClr>
              <a:buSzPts val="900"/>
              <a:buChar char="➔"/>
            </a:pPr>
            <a:r>
              <a:rPr lang="en" sz="1900">
                <a:solidFill>
                  <a:schemeClr val="dk1"/>
                </a:solidFill>
                <a:latin typeface="Calibri"/>
                <a:ea typeface="Calibri"/>
                <a:cs typeface="Calibri"/>
                <a:sym typeface="Calibri"/>
              </a:rPr>
              <a:t>Cannot capture some properties (transitivity, anti-symmetry)</a:t>
            </a:r>
            <a:endParaRPr sz="1900">
              <a:solidFill>
                <a:schemeClr val="dk1"/>
              </a:solidFill>
              <a:latin typeface="Calibri"/>
              <a:ea typeface="Calibri"/>
              <a:cs typeface="Calibri"/>
              <a:sym typeface="Calibri"/>
            </a:endParaRPr>
          </a:p>
          <a:p>
            <a:pPr indent="-285750" lvl="0" marL="457200" rtl="0" algn="l">
              <a:spcBef>
                <a:spcPts val="0"/>
              </a:spcBef>
              <a:spcAft>
                <a:spcPts val="0"/>
              </a:spcAft>
              <a:buClr>
                <a:schemeClr val="dk1"/>
              </a:buClr>
              <a:buSzPts val="900"/>
              <a:buChar char="➔"/>
            </a:pPr>
            <a:r>
              <a:rPr lang="en" sz="1900">
                <a:solidFill>
                  <a:schemeClr val="dk1"/>
                </a:solidFill>
                <a:latin typeface="Calibri"/>
                <a:ea typeface="Calibri"/>
                <a:cs typeface="Calibri"/>
                <a:sym typeface="Calibri"/>
              </a:rPr>
              <a:t>Cannot handle 1-N, M-N relations </a:t>
            </a:r>
            <a:endParaRPr sz="9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3"/>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RotatE</a:t>
            </a:r>
            <a:endParaRPr/>
          </a:p>
        </p:txBody>
      </p:sp>
      <p:pic>
        <p:nvPicPr>
          <p:cNvPr id="395" name="Google Shape;395;p43"/>
          <p:cNvPicPr preferRelativeResize="0"/>
          <p:nvPr/>
        </p:nvPicPr>
        <p:blipFill>
          <a:blip r:embed="rId3">
            <a:alphaModFix/>
          </a:blip>
          <a:stretch>
            <a:fillRect/>
          </a:stretch>
        </p:blipFill>
        <p:spPr>
          <a:xfrm>
            <a:off x="4799950" y="1711700"/>
            <a:ext cx="3743325" cy="2981325"/>
          </a:xfrm>
          <a:prstGeom prst="rect">
            <a:avLst/>
          </a:prstGeom>
          <a:noFill/>
          <a:ln>
            <a:noFill/>
          </a:ln>
        </p:spPr>
      </p:pic>
      <p:sp>
        <p:nvSpPr>
          <p:cNvPr id="396" name="Google Shape;396;p43"/>
          <p:cNvSpPr txBox="1"/>
          <p:nvPr>
            <p:ph idx="1" type="body"/>
          </p:nvPr>
        </p:nvSpPr>
        <p:spPr>
          <a:xfrm>
            <a:off x="457200" y="971550"/>
            <a:ext cx="8229600" cy="1095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a:t>relations modelled as rotations in complex space R: elementwise</a:t>
            </a:r>
            <a:endParaRPr/>
          </a:p>
          <a:p>
            <a:pPr indent="0" lvl="0" marL="0" rtl="0" algn="l">
              <a:lnSpc>
                <a:spcPct val="115000"/>
              </a:lnSpc>
              <a:spcBef>
                <a:spcPts val="0"/>
              </a:spcBef>
              <a:spcAft>
                <a:spcPts val="0"/>
              </a:spcAft>
              <a:buClr>
                <a:schemeClr val="dk1"/>
              </a:buClr>
              <a:buSzPts val="1100"/>
              <a:buFont typeface="Arial"/>
              <a:buNone/>
            </a:pPr>
            <a:r>
              <a:rPr lang="en"/>
              <a:t>product between complex embeddings.</a:t>
            </a:r>
            <a:endParaRPr/>
          </a:p>
          <a:p>
            <a:pPr indent="0" lvl="0" marL="0" rtl="0" algn="l">
              <a:lnSpc>
                <a:spcPct val="100000"/>
              </a:lnSpc>
              <a:spcBef>
                <a:spcPts val="300"/>
              </a:spcBef>
              <a:spcAft>
                <a:spcPts val="0"/>
              </a:spcAft>
              <a:buSzPts val="1400"/>
              <a:buNone/>
            </a:pPr>
            <a:r>
              <a:t/>
            </a:r>
            <a:endParaRPr/>
          </a:p>
        </p:txBody>
      </p:sp>
      <p:pic>
        <p:nvPicPr>
          <p:cNvPr id="397" name="Google Shape;397;p43"/>
          <p:cNvPicPr preferRelativeResize="0"/>
          <p:nvPr/>
        </p:nvPicPr>
        <p:blipFill>
          <a:blip r:embed="rId4">
            <a:alphaModFix/>
          </a:blip>
          <a:stretch>
            <a:fillRect/>
          </a:stretch>
        </p:blipFill>
        <p:spPr>
          <a:xfrm>
            <a:off x="457200" y="2971075"/>
            <a:ext cx="4682474" cy="766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Capturing KG properties</a:t>
            </a:r>
            <a:endParaRPr/>
          </a:p>
        </p:txBody>
      </p:sp>
      <p:sp>
        <p:nvSpPr>
          <p:cNvPr id="403" name="Google Shape;403;p44"/>
          <p:cNvSpPr txBox="1"/>
          <p:nvPr/>
        </p:nvSpPr>
        <p:spPr>
          <a:xfrm>
            <a:off x="966700" y="729575"/>
            <a:ext cx="7433100" cy="4354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b="1" lang="en" sz="1800">
                <a:solidFill>
                  <a:schemeClr val="dk1"/>
                </a:solidFill>
              </a:rPr>
              <a:t>Symmetry</a:t>
            </a:r>
            <a:r>
              <a:rPr lang="en" sz="1800">
                <a:solidFill>
                  <a:schemeClr val="dk1"/>
                </a:solidFill>
              </a:rPr>
              <a:t> </a:t>
            </a:r>
            <a:endParaRPr sz="18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 relation RR on a set A is </a:t>
            </a:r>
            <a:r>
              <a:rPr b="1" lang="en" sz="1100">
                <a:solidFill>
                  <a:schemeClr val="dk1"/>
                </a:solidFill>
              </a:rPr>
              <a:t>symmetric</a:t>
            </a:r>
            <a:r>
              <a:rPr lang="en" sz="1100">
                <a:solidFill>
                  <a:schemeClr val="dk1"/>
                </a:solidFill>
              </a:rPr>
              <a:t> if, for all x,y∈A whenever xRy, then yRx. In other words, if one element is related to another, the reverse is also true.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&lt;Alice marriedTo Bob&gt; . </a:t>
            </a:r>
            <a:r>
              <a:rPr lang="en" sz="1100">
                <a:solidFill>
                  <a:schemeClr val="dk1"/>
                </a:solidFill>
              </a:rPr>
              <a:t>&lt;Bob marriedTo Alice&gt;</a:t>
            </a:r>
            <a:endParaRPr sz="11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Asymmetry</a:t>
            </a:r>
            <a:r>
              <a:rPr lang="en" sz="1800">
                <a:solidFill>
                  <a:schemeClr val="dk1"/>
                </a:solidFill>
              </a:rPr>
              <a:t> </a:t>
            </a:r>
            <a:endParaRPr sz="18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 relation R on a set A is </a:t>
            </a:r>
            <a:r>
              <a:rPr b="1" lang="en" sz="1100">
                <a:solidFill>
                  <a:schemeClr val="dk1"/>
                </a:solidFill>
              </a:rPr>
              <a:t>asymmetric</a:t>
            </a:r>
            <a:r>
              <a:rPr lang="en" sz="1100">
                <a:solidFill>
                  <a:schemeClr val="dk1"/>
                </a:solidFill>
              </a:rPr>
              <a:t> if, for all x,y∈A, whenever xRy then it is not the case that yRx. This means that if one element is related to another, the reverse relation cannot exist between them.</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&lt;Alice childOf Jack&gt;</a:t>
            </a:r>
            <a:endParaRPr sz="11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Inversion</a:t>
            </a:r>
            <a:r>
              <a:rPr lang="en" sz="1800">
                <a:solidFill>
                  <a:schemeClr val="dk1"/>
                </a:solidFill>
              </a:rPr>
              <a:t> </a:t>
            </a:r>
            <a:endParaRPr sz="18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The </a:t>
            </a:r>
            <a:r>
              <a:rPr b="1" lang="en" sz="1100">
                <a:solidFill>
                  <a:schemeClr val="dk1"/>
                </a:solidFill>
              </a:rPr>
              <a:t>inverse</a:t>
            </a:r>
            <a:r>
              <a:rPr lang="en" sz="1100">
                <a:solidFill>
                  <a:schemeClr val="dk1"/>
                </a:solidFill>
              </a:rPr>
              <a:t> of a relation R on a set A, denoted as R</a:t>
            </a:r>
            <a:r>
              <a:rPr baseline="30000" lang="en" sz="1100">
                <a:solidFill>
                  <a:schemeClr val="dk1"/>
                </a:solidFill>
              </a:rPr>
              <a:t>−1</a:t>
            </a:r>
            <a:r>
              <a:rPr lang="en" sz="1100">
                <a:solidFill>
                  <a:schemeClr val="dk1"/>
                </a:solidFill>
              </a:rPr>
              <a:t>, is defined such that for all x,y∈A, xR</a:t>
            </a:r>
            <a:r>
              <a:rPr baseline="30000" lang="en" sz="1100">
                <a:solidFill>
                  <a:schemeClr val="dk1"/>
                </a:solidFill>
              </a:rPr>
              <a:t>−1</a:t>
            </a:r>
            <a:r>
              <a:rPr lang="en" sz="1100">
                <a:solidFill>
                  <a:schemeClr val="dk1"/>
                </a:solidFill>
              </a:rPr>
              <a:t>y if and only if yRx. Essentially, the inverse of a relation reverses the direction of that relation.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&lt;Alice childOf Jack&gt;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&lt;Jack fatherOf Alice&gt;</a:t>
            </a:r>
            <a:endParaRPr sz="11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Composition</a:t>
            </a:r>
            <a:endParaRPr b="1" sz="18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The </a:t>
            </a:r>
            <a:r>
              <a:rPr b="1" lang="en" sz="1100">
                <a:solidFill>
                  <a:schemeClr val="dk1"/>
                </a:solidFill>
              </a:rPr>
              <a:t>composition</a:t>
            </a:r>
            <a:r>
              <a:rPr lang="en" sz="1100">
                <a:solidFill>
                  <a:schemeClr val="dk1"/>
                </a:solidFill>
              </a:rPr>
              <a:t> of two relations R and S on a set A, denoted as R∘S, is defined such that for all x,z∈A, x(R∘S)z if and only if there exists a y∈A such that xRy and ySz. This describes a situation where the existence of intermediary elements allows for a compound relationship to be established between two elements.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&lt;Alice childOf Jack&gt; + &lt;Jack siblingOf Mary&gt; =&gt; &lt;Alice nieceOf Mary&gt;</a:t>
            </a:r>
            <a:endParaRPr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5"/>
          <p:cNvPicPr preferRelativeResize="0"/>
          <p:nvPr/>
        </p:nvPicPr>
        <p:blipFill>
          <a:blip r:embed="rId3">
            <a:alphaModFix/>
          </a:blip>
          <a:stretch>
            <a:fillRect/>
          </a:stretch>
        </p:blipFill>
        <p:spPr>
          <a:xfrm>
            <a:off x="152400" y="2017163"/>
            <a:ext cx="8839200" cy="1942833"/>
          </a:xfrm>
          <a:prstGeom prst="rect">
            <a:avLst/>
          </a:prstGeom>
          <a:noFill/>
          <a:ln>
            <a:noFill/>
          </a:ln>
        </p:spPr>
      </p:pic>
      <p:sp>
        <p:nvSpPr>
          <p:cNvPr id="409" name="Google Shape;409;p45"/>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Knowledge Graph Embedding</a:t>
            </a:r>
            <a:endParaRPr/>
          </a:p>
        </p:txBody>
      </p:sp>
      <p:sp>
        <p:nvSpPr>
          <p:cNvPr id="410" name="Google Shape;410;p45"/>
          <p:cNvSpPr txBox="1"/>
          <p:nvPr/>
        </p:nvSpPr>
        <p:spPr>
          <a:xfrm>
            <a:off x="324225" y="1037088"/>
            <a:ext cx="7976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Intuition:</a:t>
            </a:r>
            <a:r>
              <a:rPr lang="en" sz="2000">
                <a:solidFill>
                  <a:schemeClr val="dk1"/>
                </a:solidFill>
              </a:rPr>
              <a:t> Predicate embedding captures the relation (+/x) between head and tail embeddings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t/>
            </a:r>
            <a:endParaRPr/>
          </a:p>
        </p:txBody>
      </p:sp>
      <p:sp>
        <p:nvSpPr>
          <p:cNvPr id="416" name="Google Shape;416;p46"/>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7"/>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Graph Neural Networks</a:t>
            </a:r>
            <a:endParaRPr/>
          </a:p>
        </p:txBody>
      </p:sp>
      <p:sp>
        <p:nvSpPr>
          <p:cNvPr id="422" name="Google Shape;422;p47"/>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b="1" lang="en"/>
              <a:t>Goal</a:t>
            </a:r>
            <a:r>
              <a:rPr lang="en"/>
              <a:t>: encode nodes so that similarity in embedding space (i.e. dot product) </a:t>
            </a:r>
            <a:r>
              <a:rPr lang="en"/>
              <a:t>approximates</a:t>
            </a:r>
            <a:r>
              <a:rPr lang="en"/>
              <a:t> </a:t>
            </a:r>
            <a:r>
              <a:rPr lang="en"/>
              <a:t>similarly in original graph</a:t>
            </a:r>
            <a:endParaRPr/>
          </a:p>
        </p:txBody>
      </p:sp>
      <p:sp>
        <p:nvSpPr>
          <p:cNvPr id="423" name="Google Shape;423;p47"/>
          <p:cNvSpPr/>
          <p:nvPr/>
        </p:nvSpPr>
        <p:spPr>
          <a:xfrm>
            <a:off x="6148475" y="3179525"/>
            <a:ext cx="503700" cy="3477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4" name="Google Shape;424;p47"/>
          <p:cNvSpPr txBox="1"/>
          <p:nvPr/>
        </p:nvSpPr>
        <p:spPr>
          <a:xfrm>
            <a:off x="6787225" y="2586800"/>
            <a:ext cx="21942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Node classification</a:t>
            </a:r>
            <a:endParaRPr/>
          </a:p>
          <a:p>
            <a:pPr indent="-317500" lvl="0" marL="457200" rtl="0" algn="l">
              <a:spcBef>
                <a:spcPts val="0"/>
              </a:spcBef>
              <a:spcAft>
                <a:spcPts val="0"/>
              </a:spcAft>
              <a:buSzPts val="1400"/>
              <a:buChar char="●"/>
            </a:pPr>
            <a:r>
              <a:rPr lang="en"/>
              <a:t>Link prediction</a:t>
            </a:r>
            <a:endParaRPr/>
          </a:p>
          <a:p>
            <a:pPr indent="-317500" lvl="0" marL="457200" rtl="0" algn="l">
              <a:spcBef>
                <a:spcPts val="0"/>
              </a:spcBef>
              <a:spcAft>
                <a:spcPts val="0"/>
              </a:spcAft>
              <a:buSzPts val="1400"/>
              <a:buChar char="●"/>
            </a:pPr>
            <a:r>
              <a:rPr lang="en"/>
              <a:t>Graph classification</a:t>
            </a:r>
            <a:endParaRPr/>
          </a:p>
          <a:p>
            <a:pPr indent="-317500" lvl="0" marL="457200" rtl="0" algn="l">
              <a:spcBef>
                <a:spcPts val="0"/>
              </a:spcBef>
              <a:spcAft>
                <a:spcPts val="0"/>
              </a:spcAft>
              <a:buSzPts val="1400"/>
              <a:buChar char="●"/>
            </a:pPr>
            <a:r>
              <a:rPr lang="en"/>
              <a:t>Anomalous node detection </a:t>
            </a:r>
            <a:endParaRPr/>
          </a:p>
          <a:p>
            <a:pPr indent="-317500" lvl="0" marL="457200" rtl="0" algn="l">
              <a:spcBef>
                <a:spcPts val="0"/>
              </a:spcBef>
              <a:spcAft>
                <a:spcPts val="0"/>
              </a:spcAft>
              <a:buSzPts val="1400"/>
              <a:buChar char="●"/>
            </a:pPr>
            <a:r>
              <a:rPr lang="en"/>
              <a:t>Clustering </a:t>
            </a:r>
            <a:endParaRPr/>
          </a:p>
          <a:p>
            <a:pPr indent="-317500" lvl="0" marL="457200" rtl="0" algn="l">
              <a:spcBef>
                <a:spcPts val="0"/>
              </a:spcBef>
              <a:spcAft>
                <a:spcPts val="0"/>
              </a:spcAft>
              <a:buSzPts val="1400"/>
              <a:buChar char="●"/>
            </a:pPr>
            <a:r>
              <a:rPr lang="en"/>
              <a:t>etc…</a:t>
            </a:r>
            <a:endParaRPr/>
          </a:p>
        </p:txBody>
      </p:sp>
      <p:pic>
        <p:nvPicPr>
          <p:cNvPr id="425" name="Google Shape;425;p47"/>
          <p:cNvPicPr preferRelativeResize="0"/>
          <p:nvPr/>
        </p:nvPicPr>
        <p:blipFill>
          <a:blip r:embed="rId3">
            <a:alphaModFix/>
          </a:blip>
          <a:stretch>
            <a:fillRect/>
          </a:stretch>
        </p:blipFill>
        <p:spPr>
          <a:xfrm>
            <a:off x="548675" y="2325973"/>
            <a:ext cx="5599804" cy="221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8"/>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Learning Node Embeddings</a:t>
            </a:r>
            <a:endParaRPr/>
          </a:p>
        </p:txBody>
      </p:sp>
      <p:sp>
        <p:nvSpPr>
          <p:cNvPr id="431" name="Google Shape;431;p48"/>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317500" lvl="0" marL="457200" rtl="0" algn="l">
              <a:spcBef>
                <a:spcPts val="300"/>
              </a:spcBef>
              <a:spcAft>
                <a:spcPts val="0"/>
              </a:spcAft>
              <a:buSzPts val="1400"/>
              <a:buChar char="•"/>
            </a:pPr>
            <a:r>
              <a:rPr b="1" lang="en"/>
              <a:t>Encoder</a:t>
            </a:r>
            <a:r>
              <a:rPr lang="en"/>
              <a:t> maps from nodes to embeddings</a:t>
            </a:r>
            <a:endParaRPr/>
          </a:p>
          <a:p>
            <a:pPr indent="-317500" lvl="0" marL="457200" rtl="0" algn="l">
              <a:spcBef>
                <a:spcPts val="0"/>
              </a:spcBef>
              <a:spcAft>
                <a:spcPts val="0"/>
              </a:spcAft>
              <a:buSzPts val="1400"/>
              <a:buChar char="•"/>
            </a:pPr>
            <a:r>
              <a:rPr lang="en"/>
              <a:t>Define a node </a:t>
            </a:r>
            <a:r>
              <a:rPr b="1" lang="en"/>
              <a:t>similarity function</a:t>
            </a:r>
            <a:r>
              <a:rPr lang="en"/>
              <a:t> (i.e., a measure of similarity in the original network)</a:t>
            </a:r>
            <a:endParaRPr/>
          </a:p>
          <a:p>
            <a:pPr indent="-317500" lvl="0" marL="457200" rtl="0" algn="l">
              <a:spcBef>
                <a:spcPts val="0"/>
              </a:spcBef>
              <a:spcAft>
                <a:spcPts val="0"/>
              </a:spcAft>
              <a:buSzPts val="1400"/>
              <a:buChar char="•"/>
            </a:pPr>
            <a:r>
              <a:rPr b="1" lang="en"/>
              <a:t>Decoder</a:t>
            </a:r>
            <a:r>
              <a:rPr lang="en"/>
              <a:t> maps from embeddings to the similarity score</a:t>
            </a:r>
            <a:endParaRPr/>
          </a:p>
          <a:p>
            <a:pPr indent="-317500" lvl="0" marL="457200" rtl="0" algn="l">
              <a:spcBef>
                <a:spcPts val="0"/>
              </a:spcBef>
              <a:spcAft>
                <a:spcPts val="0"/>
              </a:spcAft>
              <a:buSzPts val="1400"/>
              <a:buChar char="•"/>
            </a:pPr>
            <a:r>
              <a:rPr lang="en"/>
              <a:t>Optimize the parameters of the encoder so that:</a:t>
            </a:r>
            <a:endParaRPr/>
          </a:p>
          <a:p>
            <a:pPr indent="457200" lvl="0" marL="1371600" rtl="0" algn="l">
              <a:spcBef>
                <a:spcPts val="300"/>
              </a:spcBef>
              <a:spcAft>
                <a:spcPts val="0"/>
              </a:spcAft>
              <a:buNone/>
            </a:pPr>
            <a:r>
              <a:rPr lang="en"/>
              <a:t>similarity (u,v)  </a:t>
            </a:r>
            <a:r>
              <a:rPr lang="en"/>
              <a:t>≅ ENC(u) . ENC(v)</a:t>
            </a:r>
            <a:endParaRPr/>
          </a:p>
        </p:txBody>
      </p:sp>
      <p:sp>
        <p:nvSpPr>
          <p:cNvPr id="432" name="Google Shape;432;p48"/>
          <p:cNvSpPr/>
          <p:nvPr/>
        </p:nvSpPr>
        <p:spPr>
          <a:xfrm rot="-5400000">
            <a:off x="4945700" y="3283500"/>
            <a:ext cx="125400" cy="632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3" name="Google Shape;433;p48"/>
          <p:cNvSpPr/>
          <p:nvPr/>
        </p:nvSpPr>
        <p:spPr>
          <a:xfrm rot="-5400000">
            <a:off x="6008100" y="3300000"/>
            <a:ext cx="119100" cy="599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4" name="Google Shape;434;p48"/>
          <p:cNvSpPr txBox="1"/>
          <p:nvPr/>
        </p:nvSpPr>
        <p:spPr>
          <a:xfrm>
            <a:off x="4233475" y="3540000"/>
            <a:ext cx="16665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Embedding </a:t>
            </a:r>
            <a:r>
              <a:rPr lang="en" sz="2400">
                <a:solidFill>
                  <a:schemeClr val="dk1"/>
                </a:solidFill>
                <a:latin typeface="Calibri"/>
                <a:ea typeface="Calibri"/>
                <a:cs typeface="Calibri"/>
                <a:sym typeface="Calibri"/>
              </a:rPr>
              <a:t>z</a:t>
            </a:r>
            <a:r>
              <a:rPr baseline="-25000" lang="en" sz="2400">
                <a:solidFill>
                  <a:schemeClr val="dk1"/>
                </a:solidFill>
                <a:latin typeface="Calibri"/>
                <a:ea typeface="Calibri"/>
                <a:cs typeface="Calibri"/>
                <a:sym typeface="Calibri"/>
              </a:rPr>
              <a:t>u </a:t>
            </a:r>
            <a:endParaRPr baseline="-25000" sz="2400">
              <a:solidFill>
                <a:schemeClr val="dk1"/>
              </a:solidFill>
              <a:latin typeface="Calibri"/>
              <a:ea typeface="Calibri"/>
              <a:cs typeface="Calibri"/>
              <a:sym typeface="Calibri"/>
            </a:endParaRPr>
          </a:p>
        </p:txBody>
      </p:sp>
      <p:sp>
        <p:nvSpPr>
          <p:cNvPr id="435" name="Google Shape;435;p48"/>
          <p:cNvSpPr txBox="1"/>
          <p:nvPr/>
        </p:nvSpPr>
        <p:spPr>
          <a:xfrm>
            <a:off x="5904250" y="3540000"/>
            <a:ext cx="19860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E</a:t>
            </a:r>
            <a:r>
              <a:rPr lang="en" sz="1200">
                <a:solidFill>
                  <a:schemeClr val="dk1"/>
                </a:solidFill>
                <a:latin typeface="Calibri"/>
                <a:ea typeface="Calibri"/>
                <a:cs typeface="Calibri"/>
                <a:sym typeface="Calibri"/>
              </a:rPr>
              <a:t>mbedding</a:t>
            </a:r>
            <a:r>
              <a:rPr lang="en" sz="2400">
                <a:solidFill>
                  <a:schemeClr val="dk1"/>
                </a:solidFill>
                <a:latin typeface="Calibri"/>
                <a:ea typeface="Calibri"/>
                <a:cs typeface="Calibri"/>
                <a:sym typeface="Calibri"/>
              </a:rPr>
              <a:t> z</a:t>
            </a:r>
            <a:r>
              <a:rPr baseline="-25000" lang="en" sz="2400">
                <a:solidFill>
                  <a:schemeClr val="dk1"/>
                </a:solidFill>
                <a:latin typeface="Calibri"/>
                <a:ea typeface="Calibri"/>
                <a:cs typeface="Calibri"/>
                <a:sym typeface="Calibri"/>
              </a:rPr>
              <a:t>v   </a:t>
            </a:r>
            <a:endParaRPr baseline="-25000" sz="2400">
              <a:solidFill>
                <a:schemeClr val="dk1"/>
              </a:solidFill>
              <a:latin typeface="Calibri"/>
              <a:ea typeface="Calibri"/>
              <a:cs typeface="Calibri"/>
              <a:sym typeface="Calibri"/>
            </a:endParaRPr>
          </a:p>
        </p:txBody>
      </p:sp>
      <p:cxnSp>
        <p:nvCxnSpPr>
          <p:cNvPr id="436" name="Google Shape;436;p48"/>
          <p:cNvCxnSpPr>
            <a:endCxn id="437" idx="1"/>
          </p:cNvCxnSpPr>
          <p:nvPr/>
        </p:nvCxnSpPr>
        <p:spPr>
          <a:xfrm>
            <a:off x="5540275" y="3539100"/>
            <a:ext cx="359700" cy="85770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48"/>
          <p:cNvSpPr txBox="1"/>
          <p:nvPr/>
        </p:nvSpPr>
        <p:spPr>
          <a:xfrm>
            <a:off x="5899975" y="4198950"/>
            <a:ext cx="21582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dot product operator </a:t>
            </a:r>
            <a:endParaRPr sz="16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9"/>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t>
            </a:r>
            <a:r>
              <a:rPr lang="en"/>
              <a:t>Shallow”</a:t>
            </a:r>
            <a:r>
              <a:rPr lang="en"/>
              <a:t> Encoding</a:t>
            </a:r>
            <a:endParaRPr/>
          </a:p>
        </p:txBody>
      </p:sp>
      <p:sp>
        <p:nvSpPr>
          <p:cNvPr id="443" name="Google Shape;443;p49"/>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lang="en" sz="2200"/>
              <a:t>Simplest encoding approach: encoder is just an embedding-lookup</a:t>
            </a:r>
            <a:endParaRPr sz="2200"/>
          </a:p>
        </p:txBody>
      </p:sp>
      <p:pic>
        <p:nvPicPr>
          <p:cNvPr id="444" name="Google Shape;444;p49"/>
          <p:cNvPicPr preferRelativeResize="0"/>
          <p:nvPr/>
        </p:nvPicPr>
        <p:blipFill>
          <a:blip r:embed="rId3">
            <a:alphaModFix/>
          </a:blip>
          <a:stretch>
            <a:fillRect/>
          </a:stretch>
        </p:blipFill>
        <p:spPr>
          <a:xfrm>
            <a:off x="789300" y="1761200"/>
            <a:ext cx="7304774" cy="3130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3"/>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Knowledge Graph Embeddings (KGEs)</a:t>
            </a:r>
            <a:endParaRPr/>
          </a:p>
        </p:txBody>
      </p:sp>
      <p:pic>
        <p:nvPicPr>
          <p:cNvPr id="104" name="Google Shape;104;p23"/>
          <p:cNvPicPr preferRelativeResize="0"/>
          <p:nvPr/>
        </p:nvPicPr>
        <p:blipFill rotWithShape="1">
          <a:blip r:embed="rId3">
            <a:alphaModFix/>
          </a:blip>
          <a:srcRect b="0" l="0" r="0" t="5338"/>
          <a:stretch/>
        </p:blipFill>
        <p:spPr>
          <a:xfrm>
            <a:off x="849645" y="2427300"/>
            <a:ext cx="7602104" cy="2561026"/>
          </a:xfrm>
          <a:prstGeom prst="rect">
            <a:avLst/>
          </a:prstGeom>
          <a:noFill/>
          <a:ln>
            <a:noFill/>
          </a:ln>
        </p:spPr>
      </p:pic>
      <p:sp>
        <p:nvSpPr>
          <p:cNvPr id="105" name="Google Shape;105;p23"/>
          <p:cNvSpPr txBox="1"/>
          <p:nvPr/>
        </p:nvSpPr>
        <p:spPr>
          <a:xfrm>
            <a:off x="583925" y="4794725"/>
            <a:ext cx="7894200" cy="369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171717"/>
                </a:solidFill>
                <a:latin typeface="Century Gothic"/>
                <a:ea typeface="Century Gothic"/>
                <a:cs typeface="Century Gothic"/>
                <a:sym typeface="Century Gothic"/>
              </a:rPr>
              <a:t>image source</a:t>
            </a:r>
            <a:r>
              <a:rPr b="0" i="0" lang="en" sz="900" u="none" cap="none" strike="noStrike">
                <a:solidFill>
                  <a:srgbClr val="171717"/>
                </a:solidFill>
                <a:latin typeface="Century Gothic"/>
                <a:ea typeface="Century Gothic"/>
                <a:cs typeface="Century Gothic"/>
                <a:sym typeface="Century Gothic"/>
              </a:rPr>
              <a:t>: </a:t>
            </a:r>
            <a:r>
              <a:rPr b="0" i="0" lang="en" sz="900" u="none" cap="none" strike="noStrike">
                <a:solidFill>
                  <a:srgbClr val="002060"/>
                </a:solidFill>
                <a:latin typeface="Century Gothic"/>
                <a:ea typeface="Century Gothic"/>
                <a:cs typeface="Century Gothic"/>
                <a:sym typeface="Century Gothic"/>
              </a:rPr>
              <a:t>Hamilton, W.L., Ying, R. and Leskovec, J., 2017. Representation learning on graphs: Methods and applications. </a:t>
            </a:r>
            <a:r>
              <a:rPr b="0" i="1" lang="en" sz="900" u="none" cap="none" strike="noStrike">
                <a:solidFill>
                  <a:srgbClr val="002060"/>
                </a:solidFill>
                <a:latin typeface="Century Gothic"/>
                <a:ea typeface="Century Gothic"/>
                <a:cs typeface="Century Gothic"/>
                <a:sym typeface="Century Gothic"/>
              </a:rPr>
              <a:t>arXiv preprint arXiv:1709.05584</a:t>
            </a:r>
            <a:r>
              <a:rPr b="0" i="0" lang="en" sz="900" u="none" cap="none" strike="noStrike">
                <a:solidFill>
                  <a:srgbClr val="002060"/>
                </a:solidFill>
                <a:latin typeface="Century Gothic"/>
                <a:ea typeface="Century Gothic"/>
                <a:cs typeface="Century Gothic"/>
                <a:sym typeface="Century Gothic"/>
              </a:rPr>
              <a:t>.   </a:t>
            </a:r>
            <a:endParaRPr b="0" i="0" sz="1200" u="none" cap="none" strike="noStrike">
              <a:solidFill>
                <a:srgbClr val="002060"/>
              </a:solidFill>
              <a:latin typeface="Century Gothic"/>
              <a:ea typeface="Century Gothic"/>
              <a:cs typeface="Century Gothic"/>
              <a:sym typeface="Century Gothic"/>
            </a:endParaRPr>
          </a:p>
        </p:txBody>
      </p:sp>
      <p:sp>
        <p:nvSpPr>
          <p:cNvPr id="106" name="Google Shape;106;p23"/>
          <p:cNvSpPr txBox="1"/>
          <p:nvPr/>
        </p:nvSpPr>
        <p:spPr>
          <a:xfrm>
            <a:off x="381000" y="857400"/>
            <a:ext cx="8144100" cy="15699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0"/>
              </a:spcBef>
              <a:spcAft>
                <a:spcPts val="0"/>
              </a:spcAft>
              <a:buClr>
                <a:srgbClr val="3F3F3F"/>
              </a:buClr>
              <a:buSzPts val="2000"/>
              <a:buFont typeface="Calibri"/>
              <a:buChar char="●"/>
            </a:pPr>
            <a:r>
              <a:rPr lang="en" sz="2000">
                <a:solidFill>
                  <a:srgbClr val="3F3F3F"/>
                </a:solidFill>
                <a:latin typeface="Calibri"/>
                <a:ea typeface="Calibri"/>
                <a:cs typeface="Calibri"/>
                <a:sym typeface="Calibri"/>
              </a:rPr>
              <a:t>KG are </a:t>
            </a:r>
            <a:r>
              <a:rPr b="1" lang="en" sz="2000">
                <a:solidFill>
                  <a:srgbClr val="3F3F3F"/>
                </a:solidFill>
                <a:latin typeface="Calibri"/>
                <a:ea typeface="Calibri"/>
                <a:cs typeface="Calibri"/>
                <a:sym typeface="Calibri"/>
              </a:rPr>
              <a:t>symbolic </a:t>
            </a:r>
            <a:r>
              <a:rPr lang="en" sz="2000">
                <a:solidFill>
                  <a:srgbClr val="3F3F3F"/>
                </a:solidFill>
                <a:latin typeface="Calibri"/>
                <a:ea typeface="Calibri"/>
                <a:cs typeface="Calibri"/>
                <a:sym typeface="Calibri"/>
              </a:rPr>
              <a:t>representations of</a:t>
            </a:r>
            <a:r>
              <a:rPr lang="en" sz="2000">
                <a:solidFill>
                  <a:srgbClr val="3F3F3F"/>
                </a:solidFill>
                <a:latin typeface="Calibri"/>
                <a:ea typeface="Calibri"/>
                <a:cs typeface="Calibri"/>
                <a:sym typeface="Calibri"/>
              </a:rPr>
              <a:t> entities and relations, which is favourable for </a:t>
            </a:r>
            <a:r>
              <a:rPr i="1" lang="en" sz="2000">
                <a:solidFill>
                  <a:srgbClr val="3F3F3F"/>
                </a:solidFill>
                <a:latin typeface="Calibri"/>
                <a:ea typeface="Calibri"/>
                <a:cs typeface="Calibri"/>
                <a:sym typeface="Calibri"/>
              </a:rPr>
              <a:t>logical inference</a:t>
            </a:r>
            <a:r>
              <a:rPr lang="en" sz="2000">
                <a:solidFill>
                  <a:srgbClr val="3F3F3F"/>
                </a:solidFill>
                <a:latin typeface="Calibri"/>
                <a:ea typeface="Calibri"/>
                <a:cs typeface="Calibri"/>
                <a:sym typeface="Calibri"/>
              </a:rPr>
              <a:t>, question answering, and information retrieval </a:t>
            </a:r>
            <a:endParaRPr sz="2000">
              <a:solidFill>
                <a:srgbClr val="3F3F3F"/>
              </a:solidFill>
              <a:latin typeface="Calibri"/>
              <a:ea typeface="Calibri"/>
              <a:cs typeface="Calibri"/>
              <a:sym typeface="Calibri"/>
            </a:endParaRPr>
          </a:p>
          <a:p>
            <a:pPr indent="-355600" lvl="0" marL="457200" rtl="0" algn="l">
              <a:lnSpc>
                <a:spcPct val="90000"/>
              </a:lnSpc>
              <a:spcBef>
                <a:spcPts val="0"/>
              </a:spcBef>
              <a:spcAft>
                <a:spcPts val="0"/>
              </a:spcAft>
              <a:buClr>
                <a:srgbClr val="3F3F3F"/>
              </a:buClr>
              <a:buSzPts val="2000"/>
              <a:buFont typeface="Calibri"/>
              <a:buChar char="●"/>
            </a:pPr>
            <a:r>
              <a:rPr b="1" lang="en" sz="2000">
                <a:solidFill>
                  <a:srgbClr val="3F3F3F"/>
                </a:solidFill>
                <a:latin typeface="Calibri"/>
                <a:ea typeface="Calibri"/>
                <a:cs typeface="Calibri"/>
                <a:sym typeface="Calibri"/>
              </a:rPr>
              <a:t>KG embeddings</a:t>
            </a:r>
            <a:r>
              <a:rPr lang="en" sz="2000">
                <a:solidFill>
                  <a:srgbClr val="3F3F3F"/>
                </a:solidFill>
                <a:latin typeface="Calibri"/>
                <a:ea typeface="Calibri"/>
                <a:cs typeface="Calibri"/>
                <a:sym typeface="Calibri"/>
              </a:rPr>
              <a:t> encode the KGs into low-dimensional numerical vectors, which can be used as features for ML (</a:t>
            </a:r>
            <a:r>
              <a:rPr i="1" lang="en" sz="2000">
                <a:solidFill>
                  <a:srgbClr val="3F3F3F"/>
                </a:solidFill>
                <a:latin typeface="Calibri"/>
                <a:ea typeface="Calibri"/>
                <a:cs typeface="Calibri"/>
                <a:sym typeface="Calibri"/>
              </a:rPr>
              <a:t>statistical inference</a:t>
            </a:r>
            <a:r>
              <a:rPr lang="en" sz="2000">
                <a:solidFill>
                  <a:srgbClr val="3F3F3F"/>
                </a:solidFill>
                <a:latin typeface="Calibri"/>
                <a:ea typeface="Calibri"/>
                <a:cs typeface="Calibri"/>
                <a:sym typeface="Calibri"/>
              </a:rPr>
              <a:t>)</a:t>
            </a:r>
            <a:endParaRPr sz="2000">
              <a:solidFill>
                <a:srgbClr val="3F3F3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0"/>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Deep Graph Encoders</a:t>
            </a:r>
            <a:endParaRPr/>
          </a:p>
        </p:txBody>
      </p:sp>
      <p:pic>
        <p:nvPicPr>
          <p:cNvPr id="450" name="Google Shape;450;p50"/>
          <p:cNvPicPr preferRelativeResize="0"/>
          <p:nvPr/>
        </p:nvPicPr>
        <p:blipFill>
          <a:blip r:embed="rId3">
            <a:alphaModFix/>
          </a:blip>
          <a:stretch>
            <a:fillRect/>
          </a:stretch>
        </p:blipFill>
        <p:spPr>
          <a:xfrm>
            <a:off x="1237700" y="1009000"/>
            <a:ext cx="6460698" cy="389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1"/>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Node Prediction</a:t>
            </a:r>
            <a:endParaRPr/>
          </a:p>
        </p:txBody>
      </p:sp>
      <p:sp>
        <p:nvSpPr>
          <p:cNvPr id="456" name="Google Shape;456;p51"/>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lang="en"/>
              <a:t>Directly train the model for node prediction</a:t>
            </a:r>
            <a:endParaRPr/>
          </a:p>
        </p:txBody>
      </p:sp>
      <p:grpSp>
        <p:nvGrpSpPr>
          <p:cNvPr id="457" name="Google Shape;457;p51"/>
          <p:cNvGrpSpPr/>
          <p:nvPr/>
        </p:nvGrpSpPr>
        <p:grpSpPr>
          <a:xfrm>
            <a:off x="3004825" y="2129825"/>
            <a:ext cx="2787251" cy="2401776"/>
            <a:chOff x="3004825" y="2129825"/>
            <a:chExt cx="2787251" cy="2401776"/>
          </a:xfrm>
        </p:grpSpPr>
        <p:pic>
          <p:nvPicPr>
            <p:cNvPr id="458" name="Google Shape;458;p51"/>
            <p:cNvPicPr preferRelativeResize="0"/>
            <p:nvPr/>
          </p:nvPicPr>
          <p:blipFill>
            <a:blip r:embed="rId3">
              <a:alphaModFix/>
            </a:blip>
            <a:stretch>
              <a:fillRect/>
            </a:stretch>
          </p:blipFill>
          <p:spPr>
            <a:xfrm>
              <a:off x="3004825" y="2129825"/>
              <a:ext cx="2787251" cy="2401776"/>
            </a:xfrm>
            <a:prstGeom prst="rect">
              <a:avLst/>
            </a:prstGeom>
            <a:noFill/>
            <a:ln>
              <a:noFill/>
            </a:ln>
          </p:spPr>
        </p:pic>
        <p:sp>
          <p:nvSpPr>
            <p:cNvPr id="459" name="Google Shape;459;p51"/>
            <p:cNvSpPr/>
            <p:nvPr/>
          </p:nvSpPr>
          <p:spPr>
            <a:xfrm>
              <a:off x="3004825" y="2148425"/>
              <a:ext cx="1252500" cy="22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0" name="Google Shape;460;p51"/>
            <p:cNvSpPr/>
            <p:nvPr/>
          </p:nvSpPr>
          <p:spPr>
            <a:xfrm rot="5400000">
              <a:off x="3334675" y="2457900"/>
              <a:ext cx="592800" cy="22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461" name="Google Shape;461;p51"/>
          <p:cNvSpPr/>
          <p:nvPr/>
        </p:nvSpPr>
        <p:spPr>
          <a:xfrm>
            <a:off x="3433975" y="2801800"/>
            <a:ext cx="491700" cy="599400"/>
          </a:xfrm>
          <a:prstGeom prst="ellipse">
            <a:avLst/>
          </a:prstGeom>
          <a:noFill/>
          <a:ln cap="flat" cmpd="sng" w="28575">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2" name="Google Shape;462;p51"/>
          <p:cNvSpPr/>
          <p:nvPr/>
        </p:nvSpPr>
        <p:spPr>
          <a:xfrm>
            <a:off x="3502075" y="2855800"/>
            <a:ext cx="355500" cy="491400"/>
          </a:xfrm>
          <a:prstGeom prst="ellipse">
            <a:avLst/>
          </a:prstGeom>
          <a:noFill/>
          <a:ln cap="flat" cmpd="sng" w="9525">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sp>
        <p:nvSpPr>
          <p:cNvPr id="463" name="Google Shape;463;p51"/>
          <p:cNvSpPr txBox="1"/>
          <p:nvPr/>
        </p:nvSpPr>
        <p:spPr>
          <a:xfrm>
            <a:off x="1686025" y="2176200"/>
            <a:ext cx="1564200" cy="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Calibri"/>
                <a:ea typeface="Calibri"/>
                <a:cs typeface="Calibri"/>
                <a:sym typeface="Calibri"/>
              </a:rPr>
              <a:t>Drug type?</a:t>
            </a:r>
            <a:endParaRPr sz="2400">
              <a:solidFill>
                <a:srgbClr val="0000FF"/>
              </a:solidFill>
              <a:latin typeface="Calibri"/>
              <a:ea typeface="Calibri"/>
              <a:cs typeface="Calibri"/>
              <a:sym typeface="Calibri"/>
            </a:endParaRPr>
          </a:p>
        </p:txBody>
      </p:sp>
      <p:sp>
        <p:nvSpPr>
          <p:cNvPr id="464" name="Google Shape;464;p51"/>
          <p:cNvSpPr txBox="1"/>
          <p:nvPr/>
        </p:nvSpPr>
        <p:spPr>
          <a:xfrm>
            <a:off x="6148100" y="2008650"/>
            <a:ext cx="2787300" cy="2586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Node’s neighborhood defines a computation graph</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Learn how to propagate information across the graph to compute node features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Nodes aggregate information from their neighbors using neural networks</a:t>
            </a:r>
            <a:endParaRPr sz="16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Aggregate</a:t>
            </a:r>
            <a:r>
              <a:rPr lang="en"/>
              <a:t> Neighbour Embeddings</a:t>
            </a:r>
            <a:endParaRPr/>
          </a:p>
        </p:txBody>
      </p:sp>
      <p:sp>
        <p:nvSpPr>
          <p:cNvPr id="470" name="Google Shape;470;p52"/>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b="1" lang="en"/>
              <a:t>Key idea</a:t>
            </a:r>
            <a:r>
              <a:rPr lang="en"/>
              <a:t>: Generate node embeddings based on local network neighborhoods </a:t>
            </a:r>
            <a:endParaRPr/>
          </a:p>
        </p:txBody>
      </p:sp>
      <p:pic>
        <p:nvPicPr>
          <p:cNvPr id="471" name="Google Shape;471;p52"/>
          <p:cNvPicPr preferRelativeResize="0"/>
          <p:nvPr/>
        </p:nvPicPr>
        <p:blipFill>
          <a:blip r:embed="rId3">
            <a:alphaModFix/>
          </a:blip>
          <a:stretch>
            <a:fillRect/>
          </a:stretch>
        </p:blipFill>
        <p:spPr>
          <a:xfrm>
            <a:off x="1081450" y="2453526"/>
            <a:ext cx="2325524" cy="2003900"/>
          </a:xfrm>
          <a:prstGeom prst="rect">
            <a:avLst/>
          </a:prstGeom>
          <a:noFill/>
          <a:ln>
            <a:noFill/>
          </a:ln>
        </p:spPr>
      </p:pic>
      <p:pic>
        <p:nvPicPr>
          <p:cNvPr id="472" name="Google Shape;472;p52"/>
          <p:cNvPicPr preferRelativeResize="0"/>
          <p:nvPr/>
        </p:nvPicPr>
        <p:blipFill>
          <a:blip r:embed="rId4">
            <a:alphaModFix/>
          </a:blip>
          <a:stretch>
            <a:fillRect/>
          </a:stretch>
        </p:blipFill>
        <p:spPr>
          <a:xfrm>
            <a:off x="4642099" y="2148000"/>
            <a:ext cx="3514551" cy="2462550"/>
          </a:xfrm>
          <a:prstGeom prst="rect">
            <a:avLst/>
          </a:prstGeom>
          <a:noFill/>
          <a:ln>
            <a:noFill/>
          </a:ln>
        </p:spPr>
      </p:pic>
      <p:sp>
        <p:nvSpPr>
          <p:cNvPr id="473" name="Google Shape;473;p52"/>
          <p:cNvSpPr/>
          <p:nvPr/>
        </p:nvSpPr>
        <p:spPr>
          <a:xfrm>
            <a:off x="3492750" y="3305625"/>
            <a:ext cx="587400" cy="29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4" name="Google Shape;474;p52"/>
          <p:cNvSpPr txBox="1"/>
          <p:nvPr/>
        </p:nvSpPr>
        <p:spPr>
          <a:xfrm>
            <a:off x="3281752" y="2696100"/>
            <a:ext cx="994500" cy="7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Computation Graph</a:t>
            </a:r>
            <a:endParaRPr sz="1200">
              <a:solidFill>
                <a:schemeClr val="dk1"/>
              </a:solidFill>
              <a:latin typeface="Calibri"/>
              <a:ea typeface="Calibri"/>
              <a:cs typeface="Calibri"/>
              <a:sym typeface="Calibri"/>
            </a:endParaRPr>
          </a:p>
        </p:txBody>
      </p:sp>
      <p:sp>
        <p:nvSpPr>
          <p:cNvPr id="475" name="Google Shape;475;p52"/>
          <p:cNvSpPr txBox="1"/>
          <p:nvPr/>
        </p:nvSpPr>
        <p:spPr>
          <a:xfrm>
            <a:off x="5204600" y="3227475"/>
            <a:ext cx="5274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Agg</a:t>
            </a:r>
            <a:endParaRPr sz="1700">
              <a:solidFill>
                <a:schemeClr val="dk1"/>
              </a:solidFill>
              <a:latin typeface="Calibri"/>
              <a:ea typeface="Calibri"/>
              <a:cs typeface="Calibri"/>
              <a:sym typeface="Calibri"/>
            </a:endParaRPr>
          </a:p>
        </p:txBody>
      </p:sp>
      <p:sp>
        <p:nvSpPr>
          <p:cNvPr id="476" name="Google Shape;476;p52"/>
          <p:cNvSpPr/>
          <p:nvPr/>
        </p:nvSpPr>
        <p:spPr>
          <a:xfrm>
            <a:off x="7542550" y="2100475"/>
            <a:ext cx="527400" cy="2589600"/>
          </a:xfrm>
          <a:prstGeom prst="roundRect">
            <a:avLst>
              <a:gd fmla="val 16667" name="adj"/>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7" name="Google Shape;477;p52"/>
          <p:cNvSpPr/>
          <p:nvPr/>
        </p:nvSpPr>
        <p:spPr>
          <a:xfrm>
            <a:off x="6932950" y="2100475"/>
            <a:ext cx="465600" cy="2589600"/>
          </a:xfrm>
          <a:prstGeom prst="roundRect">
            <a:avLst>
              <a:gd fmla="val 16667" name="adj"/>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8" name="Google Shape;478;p52"/>
          <p:cNvSpPr/>
          <p:nvPr/>
        </p:nvSpPr>
        <p:spPr>
          <a:xfrm>
            <a:off x="6399550" y="2100475"/>
            <a:ext cx="465600" cy="2589600"/>
          </a:xfrm>
          <a:prstGeom prst="roundRect">
            <a:avLst>
              <a:gd fmla="val 16667" name="adj"/>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9" name="Google Shape;479;p52"/>
          <p:cNvSpPr txBox="1"/>
          <p:nvPr/>
        </p:nvSpPr>
        <p:spPr>
          <a:xfrm>
            <a:off x="7278775" y="1596925"/>
            <a:ext cx="1163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Layer 1 embeddings</a:t>
            </a:r>
            <a:endParaRPr sz="1200">
              <a:solidFill>
                <a:schemeClr val="dk1"/>
              </a:solidFill>
              <a:latin typeface="Calibri"/>
              <a:ea typeface="Calibri"/>
              <a:cs typeface="Calibri"/>
              <a:sym typeface="Calibri"/>
            </a:endParaRPr>
          </a:p>
        </p:txBody>
      </p:sp>
      <p:sp>
        <p:nvSpPr>
          <p:cNvPr id="480" name="Google Shape;480;p52"/>
          <p:cNvSpPr txBox="1"/>
          <p:nvPr/>
        </p:nvSpPr>
        <p:spPr>
          <a:xfrm>
            <a:off x="6050800" y="1580575"/>
            <a:ext cx="1163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Layer 2 embeddings</a:t>
            </a:r>
            <a:endParaRPr sz="1200">
              <a:solidFill>
                <a:schemeClr val="dk1"/>
              </a:solidFill>
              <a:latin typeface="Calibri"/>
              <a:ea typeface="Calibri"/>
              <a:cs typeface="Calibri"/>
              <a:sym typeface="Calibri"/>
            </a:endParaRPr>
          </a:p>
        </p:txBody>
      </p:sp>
      <p:sp>
        <p:nvSpPr>
          <p:cNvPr id="481" name="Google Shape;481;p52"/>
          <p:cNvSpPr txBox="1"/>
          <p:nvPr/>
        </p:nvSpPr>
        <p:spPr>
          <a:xfrm>
            <a:off x="6584200" y="4610550"/>
            <a:ext cx="1163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Aggregation function</a:t>
            </a:r>
            <a:endParaRPr sz="1200">
              <a:solidFill>
                <a:schemeClr val="dk1"/>
              </a:solidFill>
              <a:latin typeface="Calibri"/>
              <a:ea typeface="Calibri"/>
              <a:cs typeface="Calibri"/>
              <a:sym typeface="Calibri"/>
            </a:endParaRPr>
          </a:p>
        </p:txBody>
      </p:sp>
      <p:sp>
        <p:nvSpPr>
          <p:cNvPr id="482" name="Google Shape;482;p52"/>
          <p:cNvSpPr txBox="1"/>
          <p:nvPr/>
        </p:nvSpPr>
        <p:spPr>
          <a:xfrm>
            <a:off x="4321713" y="3903075"/>
            <a:ext cx="11631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Target</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 sz="1200">
                <a:solidFill>
                  <a:schemeClr val="dk1"/>
                </a:solidFill>
                <a:latin typeface="Calibri"/>
                <a:ea typeface="Calibri"/>
                <a:cs typeface="Calibri"/>
                <a:sym typeface="Calibri"/>
              </a:rPr>
              <a:t>Embedding</a:t>
            </a:r>
            <a:endParaRPr sz="12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3"/>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Inductive Capacity</a:t>
            </a:r>
            <a:endParaRPr/>
          </a:p>
        </p:txBody>
      </p:sp>
      <p:sp>
        <p:nvSpPr>
          <p:cNvPr id="488" name="Google Shape;488;p53"/>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lang="en" sz="2000"/>
              <a:t>The same </a:t>
            </a:r>
            <a:r>
              <a:rPr lang="en" sz="2000" u="sng"/>
              <a:t>aggregation parameters</a:t>
            </a:r>
            <a:r>
              <a:rPr lang="en" sz="2000"/>
              <a:t> </a:t>
            </a:r>
            <a:r>
              <a:rPr lang="en" sz="2000"/>
              <a:t>learned</a:t>
            </a:r>
            <a:r>
              <a:rPr lang="en" sz="2000"/>
              <a:t> using </a:t>
            </a:r>
            <a:r>
              <a:rPr lang="en" sz="2000" u="sng"/>
              <a:t>neural networks</a:t>
            </a:r>
            <a:r>
              <a:rPr lang="en" sz="2000"/>
              <a:t> are shared for all nodes</a:t>
            </a:r>
            <a:endParaRPr sz="2000"/>
          </a:p>
        </p:txBody>
      </p:sp>
      <p:pic>
        <p:nvPicPr>
          <p:cNvPr id="489" name="Google Shape;489;p53"/>
          <p:cNvPicPr preferRelativeResize="0"/>
          <p:nvPr/>
        </p:nvPicPr>
        <p:blipFill>
          <a:blip r:embed="rId3">
            <a:alphaModFix/>
          </a:blip>
          <a:stretch>
            <a:fillRect/>
          </a:stretch>
        </p:blipFill>
        <p:spPr>
          <a:xfrm>
            <a:off x="512775" y="1537975"/>
            <a:ext cx="2437899" cy="2971050"/>
          </a:xfrm>
          <a:prstGeom prst="rect">
            <a:avLst/>
          </a:prstGeom>
          <a:noFill/>
          <a:ln>
            <a:noFill/>
          </a:ln>
        </p:spPr>
      </p:pic>
      <p:pic>
        <p:nvPicPr>
          <p:cNvPr id="490" name="Google Shape;490;p53"/>
          <p:cNvPicPr preferRelativeResize="0"/>
          <p:nvPr/>
        </p:nvPicPr>
        <p:blipFill>
          <a:blip r:embed="rId4">
            <a:alphaModFix/>
          </a:blip>
          <a:stretch>
            <a:fillRect/>
          </a:stretch>
        </p:blipFill>
        <p:spPr>
          <a:xfrm>
            <a:off x="3492850" y="1537979"/>
            <a:ext cx="2437901" cy="2737484"/>
          </a:xfrm>
          <a:prstGeom prst="rect">
            <a:avLst/>
          </a:prstGeom>
          <a:noFill/>
          <a:ln>
            <a:noFill/>
          </a:ln>
        </p:spPr>
      </p:pic>
      <p:sp>
        <p:nvSpPr>
          <p:cNvPr id="491" name="Google Shape;491;p53"/>
          <p:cNvSpPr/>
          <p:nvPr/>
        </p:nvSpPr>
        <p:spPr>
          <a:xfrm>
            <a:off x="690225" y="2015225"/>
            <a:ext cx="5129400" cy="535500"/>
          </a:xfrm>
          <a:prstGeom prst="roundRect">
            <a:avLst>
              <a:gd fmla="val 16667" name="adj"/>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2" name="Google Shape;492;p53"/>
          <p:cNvSpPr/>
          <p:nvPr/>
        </p:nvSpPr>
        <p:spPr>
          <a:xfrm>
            <a:off x="690225" y="3310625"/>
            <a:ext cx="5129400" cy="535500"/>
          </a:xfrm>
          <a:prstGeom prst="roundRect">
            <a:avLst>
              <a:gd fmla="val 16667" name="adj"/>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93" name="Google Shape;493;p53"/>
          <p:cNvPicPr preferRelativeResize="0"/>
          <p:nvPr/>
        </p:nvPicPr>
        <p:blipFill>
          <a:blip r:embed="rId5">
            <a:alphaModFix/>
          </a:blip>
          <a:stretch>
            <a:fillRect/>
          </a:stretch>
        </p:blipFill>
        <p:spPr>
          <a:xfrm>
            <a:off x="6575075" y="1528616"/>
            <a:ext cx="2111725" cy="2451410"/>
          </a:xfrm>
          <a:prstGeom prst="rect">
            <a:avLst/>
          </a:prstGeom>
          <a:noFill/>
          <a:ln>
            <a:noFill/>
          </a:ln>
        </p:spPr>
      </p:pic>
      <p:sp>
        <p:nvSpPr>
          <p:cNvPr id="494" name="Google Shape;494;p53"/>
          <p:cNvSpPr txBox="1"/>
          <p:nvPr/>
        </p:nvSpPr>
        <p:spPr>
          <a:xfrm>
            <a:off x="637200" y="4538600"/>
            <a:ext cx="1822800" cy="2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Computation</a:t>
            </a:r>
            <a:r>
              <a:rPr lang="en" sz="1200">
                <a:solidFill>
                  <a:schemeClr val="dk1"/>
                </a:solidFill>
                <a:latin typeface="Calibri"/>
                <a:ea typeface="Calibri"/>
                <a:cs typeface="Calibri"/>
                <a:sym typeface="Calibri"/>
              </a:rPr>
              <a:t> graph of Node A</a:t>
            </a:r>
            <a:endParaRPr sz="1200">
              <a:solidFill>
                <a:schemeClr val="dk1"/>
              </a:solidFill>
              <a:latin typeface="Calibri"/>
              <a:ea typeface="Calibri"/>
              <a:cs typeface="Calibri"/>
              <a:sym typeface="Calibri"/>
            </a:endParaRPr>
          </a:p>
        </p:txBody>
      </p:sp>
      <p:sp>
        <p:nvSpPr>
          <p:cNvPr id="495" name="Google Shape;495;p53"/>
          <p:cNvSpPr txBox="1"/>
          <p:nvPr/>
        </p:nvSpPr>
        <p:spPr>
          <a:xfrm>
            <a:off x="3800400" y="4538600"/>
            <a:ext cx="1822800" cy="2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Computation graph of Node B</a:t>
            </a:r>
            <a:endParaRPr sz="1200">
              <a:solidFill>
                <a:schemeClr val="dk1"/>
              </a:solidFill>
              <a:latin typeface="Calibri"/>
              <a:ea typeface="Calibri"/>
              <a:cs typeface="Calibri"/>
              <a:sym typeface="Calibri"/>
            </a:endParaRPr>
          </a:p>
        </p:txBody>
      </p:sp>
      <p:sp>
        <p:nvSpPr>
          <p:cNvPr id="496" name="Google Shape;496;p53"/>
          <p:cNvSpPr txBox="1"/>
          <p:nvPr/>
        </p:nvSpPr>
        <p:spPr>
          <a:xfrm>
            <a:off x="2488300" y="1933050"/>
            <a:ext cx="13848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Shared Parameters</a:t>
            </a:r>
            <a:endParaRPr>
              <a:solidFill>
                <a:schemeClr val="dk1"/>
              </a:solidFill>
              <a:latin typeface="Calibri"/>
              <a:ea typeface="Calibri"/>
              <a:cs typeface="Calibri"/>
              <a:sym typeface="Calibri"/>
            </a:endParaRPr>
          </a:p>
        </p:txBody>
      </p:sp>
      <p:sp>
        <p:nvSpPr>
          <p:cNvPr id="497" name="Google Shape;497;p53"/>
          <p:cNvSpPr txBox="1"/>
          <p:nvPr/>
        </p:nvSpPr>
        <p:spPr>
          <a:xfrm>
            <a:off x="2488300" y="3304650"/>
            <a:ext cx="13848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alibri"/>
                <a:ea typeface="Calibri"/>
                <a:cs typeface="Calibri"/>
                <a:sym typeface="Calibri"/>
              </a:rPr>
              <a:t>Shared Parameters</a:t>
            </a:r>
            <a:endParaRPr>
              <a:solidFill>
                <a:schemeClr val="dk1"/>
              </a:solidFill>
              <a:latin typeface="Calibri"/>
              <a:ea typeface="Calibri"/>
              <a:cs typeface="Calibri"/>
              <a:sym typeface="Calibri"/>
            </a:endParaRPr>
          </a:p>
        </p:txBody>
      </p:sp>
      <p:sp>
        <p:nvSpPr>
          <p:cNvPr id="498" name="Google Shape;498;p53"/>
          <p:cNvSpPr/>
          <p:nvPr/>
        </p:nvSpPr>
        <p:spPr>
          <a:xfrm>
            <a:off x="6204600" y="1757400"/>
            <a:ext cx="212100" cy="2827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9" name="Google Shape;499;p53"/>
          <p:cNvSpPr txBox="1"/>
          <p:nvPr/>
        </p:nvSpPr>
        <p:spPr>
          <a:xfrm>
            <a:off x="6575075" y="3980025"/>
            <a:ext cx="2286000" cy="1068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Apply to new nodes</a:t>
            </a:r>
            <a:r>
              <a:rPr lang="en" sz="1200">
                <a:solidFill>
                  <a:schemeClr val="dk1"/>
                </a:solidFill>
                <a:latin typeface="Calibri"/>
                <a:ea typeface="Calibri"/>
                <a:cs typeface="Calibri"/>
                <a:sym typeface="Calibri"/>
              </a:rPr>
              <a:t>, e.g., train on protein interaction graph from model organism A and generate embeddings on newly collected data about organism B</a:t>
            </a:r>
            <a:endParaRPr sz="12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4"/>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 Single GNN Layer</a:t>
            </a:r>
            <a:endParaRPr/>
          </a:p>
        </p:txBody>
      </p:sp>
      <p:sp>
        <p:nvSpPr>
          <p:cNvPr id="505" name="Google Shape;505;p54"/>
          <p:cNvSpPr txBox="1"/>
          <p:nvPr>
            <p:ph idx="1" type="body"/>
          </p:nvPr>
        </p:nvSpPr>
        <p:spPr>
          <a:xfrm>
            <a:off x="457200" y="1200151"/>
            <a:ext cx="8229600" cy="4398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lang="en"/>
              <a:t>There are two types of parameters in the model:</a:t>
            </a:r>
            <a:endParaRPr/>
          </a:p>
        </p:txBody>
      </p:sp>
      <p:sp>
        <p:nvSpPr>
          <p:cNvPr id="506" name="Google Shape;506;p54"/>
          <p:cNvSpPr/>
          <p:nvPr/>
        </p:nvSpPr>
        <p:spPr>
          <a:xfrm>
            <a:off x="625100" y="2192888"/>
            <a:ext cx="536400" cy="1758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7" name="Google Shape;507;p54"/>
          <p:cNvSpPr/>
          <p:nvPr/>
        </p:nvSpPr>
        <p:spPr>
          <a:xfrm>
            <a:off x="667250" y="3742950"/>
            <a:ext cx="452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8" name="Google Shape;508;p54"/>
          <p:cNvSpPr txBox="1"/>
          <p:nvPr/>
        </p:nvSpPr>
        <p:spPr>
          <a:xfrm>
            <a:off x="1960700" y="1789275"/>
            <a:ext cx="7096200" cy="1582200"/>
          </a:xfrm>
          <a:prstGeom prst="rect">
            <a:avLst/>
          </a:prstGeom>
          <a:noFill/>
          <a:ln>
            <a:noFill/>
          </a:ln>
        </p:spPr>
        <p:txBody>
          <a:bodyPr anchorCtr="0" anchor="t" bIns="91425" lIns="91425" spcFirstLastPara="1" rIns="91425" wrap="square" tIns="91425">
            <a:noAutofit/>
          </a:bodyPr>
          <a:lstStyle/>
          <a:p>
            <a:pPr indent="0" lvl="0" marL="0" rtl="0" algn="just">
              <a:spcBef>
                <a:spcPts val="300"/>
              </a:spcBef>
              <a:spcAft>
                <a:spcPts val="0"/>
              </a:spcAft>
              <a:buNone/>
            </a:pPr>
            <a:r>
              <a:rPr b="1" lang="en" sz="2400">
                <a:solidFill>
                  <a:schemeClr val="dk1"/>
                </a:solidFill>
                <a:latin typeface="Calibri"/>
                <a:ea typeface="Calibri"/>
                <a:cs typeface="Calibri"/>
                <a:sym typeface="Calibri"/>
              </a:rPr>
              <a:t>Message computation: </a:t>
            </a:r>
            <a:r>
              <a:rPr lang="en" sz="2400">
                <a:solidFill>
                  <a:schemeClr val="dk1"/>
                </a:solidFill>
                <a:latin typeface="Calibri"/>
                <a:ea typeface="Calibri"/>
                <a:cs typeface="Calibri"/>
                <a:sym typeface="Calibri"/>
              </a:rPr>
              <a:t>each </a:t>
            </a:r>
            <a:r>
              <a:rPr lang="en" sz="2100">
                <a:solidFill>
                  <a:schemeClr val="dk1"/>
                </a:solidFill>
                <a:latin typeface="Calibri"/>
                <a:ea typeface="Calibri"/>
                <a:cs typeface="Calibri"/>
                <a:sym typeface="Calibri"/>
              </a:rPr>
              <a:t>node  u creates an information message </a:t>
            </a:r>
            <a:r>
              <a:rPr b="1" lang="en" sz="2100">
                <a:solidFill>
                  <a:schemeClr val="dk1"/>
                </a:solidFill>
                <a:latin typeface="Calibri"/>
                <a:ea typeface="Calibri"/>
                <a:cs typeface="Calibri"/>
                <a:sym typeface="Calibri"/>
              </a:rPr>
              <a:t>m</a:t>
            </a:r>
            <a:r>
              <a:rPr baseline="-25000" lang="en" sz="2100">
                <a:solidFill>
                  <a:schemeClr val="dk1"/>
                </a:solidFill>
                <a:latin typeface="Calibri"/>
                <a:ea typeface="Calibri"/>
                <a:cs typeface="Calibri"/>
                <a:sym typeface="Calibri"/>
              </a:rPr>
              <a:t>u</a:t>
            </a:r>
            <a:r>
              <a:rPr lang="en" sz="2100">
                <a:solidFill>
                  <a:schemeClr val="dk1"/>
                </a:solidFill>
                <a:latin typeface="Calibri"/>
                <a:ea typeface="Calibri"/>
                <a:cs typeface="Calibri"/>
                <a:sym typeface="Calibri"/>
              </a:rPr>
              <a:t>, represented by its embedding vector </a:t>
            </a:r>
            <a:r>
              <a:rPr b="1" lang="en" sz="2100">
                <a:solidFill>
                  <a:schemeClr val="dk1"/>
                </a:solidFill>
                <a:latin typeface="Calibri"/>
                <a:ea typeface="Calibri"/>
                <a:cs typeface="Calibri"/>
                <a:sym typeface="Calibri"/>
              </a:rPr>
              <a:t>h</a:t>
            </a:r>
            <a:r>
              <a:rPr baseline="-25000" lang="en" sz="2100">
                <a:solidFill>
                  <a:schemeClr val="dk1"/>
                </a:solidFill>
                <a:latin typeface="Calibri"/>
                <a:ea typeface="Calibri"/>
                <a:cs typeface="Calibri"/>
                <a:sym typeface="Calibri"/>
              </a:rPr>
              <a:t>u </a:t>
            </a:r>
            <a:r>
              <a:rPr lang="en" sz="2100">
                <a:solidFill>
                  <a:schemeClr val="dk1"/>
                </a:solidFill>
                <a:latin typeface="Calibri"/>
                <a:ea typeface="Calibri"/>
                <a:cs typeface="Calibri"/>
                <a:sym typeface="Calibri"/>
              </a:rPr>
              <a:t>, parameterized with neural network to send to other nodes</a:t>
            </a:r>
            <a:endParaRPr sz="2100">
              <a:solidFill>
                <a:schemeClr val="dk1"/>
              </a:solidFill>
              <a:latin typeface="Calibri"/>
              <a:ea typeface="Calibri"/>
              <a:cs typeface="Calibri"/>
              <a:sym typeface="Calibri"/>
            </a:endParaRPr>
          </a:p>
          <a:p>
            <a:pPr indent="0" lvl="0" marL="0" rtl="0" algn="just">
              <a:spcBef>
                <a:spcPts val="300"/>
              </a:spcBef>
              <a:spcAft>
                <a:spcPts val="0"/>
              </a:spcAft>
              <a:buNone/>
            </a:pPr>
            <a:r>
              <a:rPr lang="en" sz="2100">
                <a:solidFill>
                  <a:schemeClr val="dk1"/>
                </a:solidFill>
                <a:latin typeface="Calibri"/>
                <a:ea typeface="Calibri"/>
                <a:cs typeface="Calibri"/>
                <a:sym typeface="Calibri"/>
              </a:rPr>
              <a:t>	</a:t>
            </a:r>
            <a:r>
              <a:rPr b="1" lang="en" sz="2100">
                <a:solidFill>
                  <a:schemeClr val="dk1"/>
                </a:solidFill>
                <a:latin typeface="Calibri"/>
                <a:ea typeface="Calibri"/>
                <a:cs typeface="Calibri"/>
                <a:sym typeface="Calibri"/>
              </a:rPr>
              <a:t>Example</a:t>
            </a:r>
            <a:r>
              <a:rPr lang="en" sz="2100">
                <a:solidFill>
                  <a:schemeClr val="dk1"/>
                </a:solidFill>
                <a:latin typeface="Calibri"/>
                <a:ea typeface="Calibri"/>
                <a:cs typeface="Calibri"/>
                <a:sym typeface="Calibri"/>
              </a:rPr>
              <a:t>: a linear layer </a:t>
            </a:r>
            <a:r>
              <a:rPr b="1" lang="en" sz="2100">
                <a:solidFill>
                  <a:schemeClr val="dk1"/>
                </a:solidFill>
                <a:latin typeface="Calibri"/>
                <a:ea typeface="Calibri"/>
                <a:cs typeface="Calibri"/>
                <a:sym typeface="Calibri"/>
              </a:rPr>
              <a:t>m</a:t>
            </a:r>
            <a:r>
              <a:rPr baseline="-25000" lang="en" sz="2100">
                <a:solidFill>
                  <a:schemeClr val="dk1"/>
                </a:solidFill>
                <a:latin typeface="Calibri"/>
                <a:ea typeface="Calibri"/>
                <a:cs typeface="Calibri"/>
                <a:sym typeface="Calibri"/>
              </a:rPr>
              <a:t>u </a:t>
            </a:r>
            <a:r>
              <a:rPr lang="en" sz="2100">
                <a:solidFill>
                  <a:schemeClr val="dk1"/>
                </a:solidFill>
                <a:latin typeface="Calibri"/>
                <a:ea typeface="Calibri"/>
                <a:cs typeface="Calibri"/>
                <a:sym typeface="Calibri"/>
              </a:rPr>
              <a:t>= </a:t>
            </a:r>
            <a:r>
              <a:rPr b="1" lang="en" sz="2100">
                <a:solidFill>
                  <a:schemeClr val="dk1"/>
                </a:solidFill>
                <a:latin typeface="Calibri"/>
                <a:ea typeface="Calibri"/>
                <a:cs typeface="Calibri"/>
                <a:sym typeface="Calibri"/>
              </a:rPr>
              <a:t>W h</a:t>
            </a:r>
            <a:r>
              <a:rPr baseline="-25000" lang="en" sz="2100">
                <a:solidFill>
                  <a:schemeClr val="dk1"/>
                </a:solidFill>
                <a:latin typeface="Calibri"/>
                <a:ea typeface="Calibri"/>
                <a:cs typeface="Calibri"/>
                <a:sym typeface="Calibri"/>
              </a:rPr>
              <a:t>u </a:t>
            </a:r>
            <a:r>
              <a:rPr lang="en" sz="2100">
                <a:solidFill>
                  <a:schemeClr val="dk1"/>
                </a:solidFill>
                <a:latin typeface="Calibri"/>
                <a:ea typeface="Calibri"/>
                <a:cs typeface="Calibri"/>
                <a:sym typeface="Calibri"/>
              </a:rPr>
              <a:t> </a:t>
            </a:r>
            <a:r>
              <a:rPr baseline="-25000" lang="en" sz="21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
        <p:nvSpPr>
          <p:cNvPr id="509" name="Google Shape;509;p54"/>
          <p:cNvSpPr/>
          <p:nvPr/>
        </p:nvSpPr>
        <p:spPr>
          <a:xfrm>
            <a:off x="813950" y="2600550"/>
            <a:ext cx="158700" cy="1587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510" name="Google Shape;510;p54"/>
          <p:cNvCxnSpPr>
            <a:stCxn id="509" idx="0"/>
            <a:endCxn id="506" idx="2"/>
          </p:cNvCxnSpPr>
          <p:nvPr/>
        </p:nvCxnSpPr>
        <p:spPr>
          <a:xfrm rot="10800000">
            <a:off x="893300" y="2368650"/>
            <a:ext cx="0" cy="231900"/>
          </a:xfrm>
          <a:prstGeom prst="straightConnector1">
            <a:avLst/>
          </a:prstGeom>
          <a:noFill/>
          <a:ln cap="flat" cmpd="sng" w="9525">
            <a:solidFill>
              <a:schemeClr val="dk2"/>
            </a:solidFill>
            <a:prstDash val="solid"/>
            <a:round/>
            <a:headEnd len="med" w="med" type="none"/>
            <a:tailEnd len="med" w="med" type="triangle"/>
          </a:ln>
        </p:spPr>
      </p:cxnSp>
      <p:cxnSp>
        <p:nvCxnSpPr>
          <p:cNvPr id="511" name="Google Shape;511;p54"/>
          <p:cNvCxnSpPr/>
          <p:nvPr/>
        </p:nvCxnSpPr>
        <p:spPr>
          <a:xfrm rot="10800000">
            <a:off x="893300" y="1926988"/>
            <a:ext cx="0" cy="231900"/>
          </a:xfrm>
          <a:prstGeom prst="straightConnector1">
            <a:avLst/>
          </a:prstGeom>
          <a:noFill/>
          <a:ln cap="flat" cmpd="sng" w="9525">
            <a:solidFill>
              <a:schemeClr val="dk2"/>
            </a:solidFill>
            <a:prstDash val="solid"/>
            <a:round/>
            <a:headEnd len="med" w="med" type="none"/>
            <a:tailEnd len="med" w="med" type="triangle"/>
          </a:ln>
        </p:spPr>
      </p:cxnSp>
      <p:sp>
        <p:nvSpPr>
          <p:cNvPr id="512" name="Google Shape;512;p54"/>
          <p:cNvSpPr/>
          <p:nvPr/>
        </p:nvSpPr>
        <p:spPr>
          <a:xfrm>
            <a:off x="127550" y="4553375"/>
            <a:ext cx="452100" cy="1758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3" name="Google Shape;513;p54"/>
          <p:cNvSpPr/>
          <p:nvPr/>
        </p:nvSpPr>
        <p:spPr>
          <a:xfrm>
            <a:off x="1245800" y="4553373"/>
            <a:ext cx="452100" cy="1587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514" name="Google Shape;514;p54"/>
          <p:cNvCxnSpPr>
            <a:stCxn id="512" idx="0"/>
            <a:endCxn id="507" idx="2"/>
          </p:cNvCxnSpPr>
          <p:nvPr/>
        </p:nvCxnSpPr>
        <p:spPr>
          <a:xfrm flipH="1" rot="10800000">
            <a:off x="353600" y="4136675"/>
            <a:ext cx="539700" cy="41670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54"/>
          <p:cNvCxnSpPr>
            <a:stCxn id="513" idx="0"/>
            <a:endCxn id="507" idx="2"/>
          </p:cNvCxnSpPr>
          <p:nvPr/>
        </p:nvCxnSpPr>
        <p:spPr>
          <a:xfrm rot="10800000">
            <a:off x="893150" y="4136673"/>
            <a:ext cx="578700" cy="416700"/>
          </a:xfrm>
          <a:prstGeom prst="straightConnector1">
            <a:avLst/>
          </a:prstGeom>
          <a:noFill/>
          <a:ln cap="flat" cmpd="sng" w="9525">
            <a:solidFill>
              <a:schemeClr val="dk2"/>
            </a:solidFill>
            <a:prstDash val="solid"/>
            <a:round/>
            <a:headEnd len="med" w="med" type="none"/>
            <a:tailEnd len="med" w="med" type="triangle"/>
          </a:ln>
        </p:spPr>
      </p:cxnSp>
      <p:cxnSp>
        <p:nvCxnSpPr>
          <p:cNvPr id="516" name="Google Shape;516;p54"/>
          <p:cNvCxnSpPr/>
          <p:nvPr/>
        </p:nvCxnSpPr>
        <p:spPr>
          <a:xfrm rot="10800000">
            <a:off x="893300" y="3487813"/>
            <a:ext cx="0" cy="231900"/>
          </a:xfrm>
          <a:prstGeom prst="straightConnector1">
            <a:avLst/>
          </a:prstGeom>
          <a:noFill/>
          <a:ln cap="flat" cmpd="sng" w="9525">
            <a:solidFill>
              <a:schemeClr val="dk2"/>
            </a:solidFill>
            <a:prstDash val="solid"/>
            <a:round/>
            <a:headEnd len="med" w="med" type="none"/>
            <a:tailEnd len="med" w="med" type="triangle"/>
          </a:ln>
        </p:spPr>
      </p:cxnSp>
      <p:sp>
        <p:nvSpPr>
          <p:cNvPr id="517" name="Google Shape;517;p54"/>
          <p:cNvSpPr txBox="1"/>
          <p:nvPr/>
        </p:nvSpPr>
        <p:spPr>
          <a:xfrm>
            <a:off x="1965950" y="3398975"/>
            <a:ext cx="7096200" cy="1701600"/>
          </a:xfrm>
          <a:prstGeom prst="rect">
            <a:avLst/>
          </a:prstGeom>
          <a:noFill/>
          <a:ln>
            <a:noFill/>
          </a:ln>
        </p:spPr>
        <p:txBody>
          <a:bodyPr anchorCtr="0" anchor="t" bIns="91425" lIns="91425" spcFirstLastPara="1" rIns="91425" wrap="square" tIns="91425">
            <a:noAutofit/>
          </a:bodyPr>
          <a:lstStyle/>
          <a:p>
            <a:pPr indent="0" lvl="0" marL="0" rtl="0" algn="just">
              <a:spcBef>
                <a:spcPts val="300"/>
              </a:spcBef>
              <a:spcAft>
                <a:spcPts val="0"/>
              </a:spcAft>
              <a:buNone/>
            </a:pPr>
            <a:r>
              <a:rPr b="1" lang="en" sz="2400">
                <a:solidFill>
                  <a:schemeClr val="dk1"/>
                </a:solidFill>
                <a:latin typeface="Calibri"/>
                <a:ea typeface="Calibri"/>
                <a:cs typeface="Calibri"/>
                <a:sym typeface="Calibri"/>
              </a:rPr>
              <a:t>Message Aggregation: </a:t>
            </a:r>
            <a:r>
              <a:rPr lang="en" sz="2400">
                <a:solidFill>
                  <a:schemeClr val="dk1"/>
                </a:solidFill>
                <a:latin typeface="Calibri"/>
                <a:ea typeface="Calibri"/>
                <a:cs typeface="Calibri"/>
                <a:sym typeface="Calibri"/>
              </a:rPr>
              <a:t>node v will aggregate messages from its neighbors u</a:t>
            </a:r>
            <a:endParaRPr sz="2400">
              <a:solidFill>
                <a:schemeClr val="dk1"/>
              </a:solidFill>
              <a:latin typeface="Calibri"/>
              <a:ea typeface="Calibri"/>
              <a:cs typeface="Calibri"/>
              <a:sym typeface="Calibri"/>
            </a:endParaRPr>
          </a:p>
          <a:p>
            <a:pPr indent="0" lvl="0" marL="0" rtl="0" algn="just">
              <a:spcBef>
                <a:spcPts val="300"/>
              </a:spcBef>
              <a:spcAft>
                <a:spcPts val="0"/>
              </a:spcAft>
              <a:buNone/>
            </a:pPr>
            <a:r>
              <a:rPr lang="en" sz="2400">
                <a:solidFill>
                  <a:schemeClr val="dk1"/>
                </a:solidFill>
                <a:latin typeface="Calibri"/>
                <a:ea typeface="Calibri"/>
                <a:cs typeface="Calibri"/>
                <a:sym typeface="Calibri"/>
              </a:rPr>
              <a:t>	</a:t>
            </a:r>
            <a:r>
              <a:rPr b="1" lang="en" sz="2100">
                <a:solidFill>
                  <a:schemeClr val="dk1"/>
                </a:solidFill>
                <a:latin typeface="Calibri"/>
                <a:ea typeface="Calibri"/>
                <a:cs typeface="Calibri"/>
                <a:sym typeface="Calibri"/>
              </a:rPr>
              <a:t>Example</a:t>
            </a:r>
            <a:r>
              <a:rPr lang="en" sz="2100">
                <a:solidFill>
                  <a:schemeClr val="dk1"/>
                </a:solidFill>
                <a:latin typeface="Calibri"/>
                <a:ea typeface="Calibri"/>
                <a:cs typeface="Calibri"/>
                <a:sym typeface="Calibri"/>
              </a:rPr>
              <a:t>: sum(), mean(), or max() aggregator</a:t>
            </a:r>
            <a:endParaRPr sz="2100">
              <a:solidFill>
                <a:schemeClr val="dk1"/>
              </a:solidFill>
              <a:latin typeface="Calibri"/>
              <a:ea typeface="Calibri"/>
              <a:cs typeface="Calibri"/>
              <a:sym typeface="Calibri"/>
            </a:endParaRPr>
          </a:p>
          <a:p>
            <a:pPr indent="0" lvl="0" marL="0" rtl="0" algn="just">
              <a:spcBef>
                <a:spcPts val="300"/>
              </a:spcBef>
              <a:spcAft>
                <a:spcPts val="0"/>
              </a:spcAft>
              <a:buNone/>
            </a:pPr>
            <a:r>
              <a:rPr lang="en" sz="2100">
                <a:solidFill>
                  <a:schemeClr val="dk1"/>
                </a:solidFill>
                <a:latin typeface="Calibri"/>
                <a:ea typeface="Calibri"/>
                <a:cs typeface="Calibri"/>
                <a:sym typeface="Calibri"/>
              </a:rPr>
              <a:t>	   </a:t>
            </a:r>
            <a:r>
              <a:rPr b="1" lang="en" sz="2100">
                <a:solidFill>
                  <a:schemeClr val="dk1"/>
                </a:solidFill>
                <a:latin typeface="Calibri"/>
                <a:ea typeface="Calibri"/>
                <a:cs typeface="Calibri"/>
                <a:sym typeface="Calibri"/>
              </a:rPr>
              <a:t>h</a:t>
            </a:r>
            <a:r>
              <a:rPr baseline="-25000" lang="en" sz="2100">
                <a:solidFill>
                  <a:schemeClr val="dk1"/>
                </a:solidFill>
                <a:latin typeface="Calibri"/>
                <a:ea typeface="Calibri"/>
                <a:cs typeface="Calibri"/>
                <a:sym typeface="Calibri"/>
              </a:rPr>
              <a:t>v </a:t>
            </a:r>
            <a:r>
              <a:rPr lang="en" sz="2100">
                <a:solidFill>
                  <a:schemeClr val="dk1"/>
                </a:solidFill>
                <a:latin typeface="Calibri"/>
                <a:ea typeface="Calibri"/>
                <a:cs typeface="Calibri"/>
                <a:sym typeface="Calibri"/>
              </a:rPr>
              <a:t>= Mean({</a:t>
            </a:r>
            <a:r>
              <a:rPr b="1" lang="en" sz="2100">
                <a:solidFill>
                  <a:schemeClr val="dk1"/>
                </a:solidFill>
                <a:latin typeface="Calibri"/>
                <a:ea typeface="Calibri"/>
                <a:cs typeface="Calibri"/>
                <a:sym typeface="Calibri"/>
              </a:rPr>
              <a:t>m</a:t>
            </a:r>
            <a:r>
              <a:rPr baseline="-25000" lang="en" sz="2100">
                <a:solidFill>
                  <a:schemeClr val="dk1"/>
                </a:solidFill>
                <a:latin typeface="Calibri"/>
                <a:ea typeface="Calibri"/>
                <a:cs typeface="Calibri"/>
                <a:sym typeface="Calibri"/>
              </a:rPr>
              <a:t>u</a:t>
            </a:r>
            <a:r>
              <a:rPr lang="en" sz="2100">
                <a:solidFill>
                  <a:schemeClr val="dk1"/>
                </a:solidFill>
                <a:latin typeface="Calibri"/>
                <a:ea typeface="Calibri"/>
                <a:cs typeface="Calibri"/>
                <a:sym typeface="Calibri"/>
              </a:rPr>
              <a:t> | u a neighbour of v  })   </a:t>
            </a:r>
            <a:endParaRPr sz="2400">
              <a:solidFill>
                <a:schemeClr val="dk1"/>
              </a:solidFill>
              <a:latin typeface="Calibri"/>
              <a:ea typeface="Calibri"/>
              <a:cs typeface="Calibri"/>
              <a:sym typeface="Calibri"/>
            </a:endParaRPr>
          </a:p>
        </p:txBody>
      </p:sp>
      <p:sp>
        <p:nvSpPr>
          <p:cNvPr id="518" name="Google Shape;518;p54"/>
          <p:cNvSpPr/>
          <p:nvPr/>
        </p:nvSpPr>
        <p:spPr>
          <a:xfrm>
            <a:off x="813950" y="3289263"/>
            <a:ext cx="158700" cy="158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5"/>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Other Variations</a:t>
            </a:r>
            <a:endParaRPr/>
          </a:p>
        </p:txBody>
      </p:sp>
      <p:pic>
        <p:nvPicPr>
          <p:cNvPr id="524" name="Google Shape;524;p55"/>
          <p:cNvPicPr preferRelativeResize="0"/>
          <p:nvPr/>
        </p:nvPicPr>
        <p:blipFill rotWithShape="1">
          <a:blip r:embed="rId3">
            <a:alphaModFix/>
          </a:blip>
          <a:srcRect b="0" l="0" r="0" t="0"/>
          <a:stretch/>
        </p:blipFill>
        <p:spPr>
          <a:xfrm>
            <a:off x="610300" y="1043275"/>
            <a:ext cx="7923395" cy="3443925"/>
          </a:xfrm>
          <a:prstGeom prst="rect">
            <a:avLst/>
          </a:prstGeom>
          <a:noFill/>
          <a:ln>
            <a:noFill/>
          </a:ln>
        </p:spPr>
      </p:pic>
      <p:sp>
        <p:nvSpPr>
          <p:cNvPr id="525" name="Google Shape;525;p55"/>
          <p:cNvSpPr txBox="1"/>
          <p:nvPr/>
        </p:nvSpPr>
        <p:spPr>
          <a:xfrm>
            <a:off x="0" y="4849200"/>
            <a:ext cx="8640000" cy="294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 sz="800" strike="noStrike">
                <a:solidFill>
                  <a:srgbClr val="0054A6"/>
                </a:solidFill>
                <a:latin typeface="Arial"/>
                <a:ea typeface="Arial"/>
                <a:cs typeface="Arial"/>
                <a:sym typeface="Arial"/>
              </a:rPr>
              <a:t>iRADIOLOGY, Volume: 1, Issue: 2, Pages: 151-166, First published: 27 June 2023, DOI: (10.1002/ird3.20) </a:t>
            </a:r>
            <a:endParaRPr b="0" sz="800"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6"/>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In Practice</a:t>
            </a:r>
            <a:endParaRPr/>
          </a:p>
        </p:txBody>
      </p:sp>
      <p:sp>
        <p:nvSpPr>
          <p:cNvPr id="531" name="Google Shape;531;p56"/>
          <p:cNvSpPr txBox="1"/>
          <p:nvPr>
            <p:ph idx="1" type="body"/>
          </p:nvPr>
        </p:nvSpPr>
        <p:spPr>
          <a:xfrm>
            <a:off x="457200" y="1428750"/>
            <a:ext cx="4356000" cy="3700200"/>
          </a:xfrm>
          <a:prstGeom prst="rect">
            <a:avLst/>
          </a:prstGeom>
        </p:spPr>
        <p:txBody>
          <a:bodyPr anchorCtr="0" anchor="t" bIns="34275" lIns="68575" spcFirstLastPara="1" rIns="68575" wrap="square" tIns="34275">
            <a:noAutofit/>
          </a:bodyPr>
          <a:lstStyle/>
          <a:p>
            <a:pPr indent="-330200" lvl="0" marL="457200" rtl="0" algn="l">
              <a:spcBef>
                <a:spcPts val="300"/>
              </a:spcBef>
              <a:spcAft>
                <a:spcPts val="0"/>
              </a:spcAft>
              <a:buSzPts val="1600"/>
              <a:buChar char="•"/>
            </a:pPr>
            <a:r>
              <a:rPr lang="en" sz="1600"/>
              <a:t>A GNN module</a:t>
            </a:r>
            <a:endParaRPr sz="1600"/>
          </a:p>
          <a:p>
            <a:pPr indent="0" lvl="0" marL="457200" rtl="0" algn="l">
              <a:spcBef>
                <a:spcPts val="300"/>
              </a:spcBef>
              <a:spcAft>
                <a:spcPts val="0"/>
              </a:spcAft>
              <a:buNone/>
            </a:pPr>
            <a:r>
              <a:t/>
            </a:r>
            <a:endParaRPr sz="1600"/>
          </a:p>
          <a:p>
            <a:pPr indent="0" lvl="0" marL="45720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Batch Normalization, </a:t>
            </a:r>
            <a:r>
              <a:rPr lang="en" sz="1600"/>
              <a:t>stabilizes</a:t>
            </a:r>
            <a:r>
              <a:rPr lang="en" sz="1600"/>
              <a:t> training by re-centering and re-scaling parameters</a:t>
            </a:r>
            <a:endParaRPr sz="1600"/>
          </a:p>
          <a:p>
            <a:pPr indent="-330200" lvl="0" marL="457200" rtl="0" algn="l">
              <a:spcBef>
                <a:spcPts val="0"/>
              </a:spcBef>
              <a:spcAft>
                <a:spcPts val="0"/>
              </a:spcAft>
              <a:buSzPts val="1600"/>
              <a:buChar char="•"/>
            </a:pPr>
            <a:r>
              <a:rPr lang="en" sz="1600"/>
              <a:t>Dropout, </a:t>
            </a:r>
            <a:r>
              <a:rPr lang="en" sz="1600"/>
              <a:t>prevents</a:t>
            </a:r>
            <a:r>
              <a:rPr lang="en" sz="1600"/>
              <a:t> overfitting by dropping random links</a:t>
            </a:r>
            <a:endParaRPr sz="1600"/>
          </a:p>
          <a:p>
            <a:pPr indent="0" lvl="0" marL="457200" rtl="0" algn="l">
              <a:spcBef>
                <a:spcPts val="300"/>
              </a:spcBef>
              <a:spcAft>
                <a:spcPts val="0"/>
              </a:spcAft>
              <a:buNone/>
            </a:pPr>
            <a:r>
              <a:t/>
            </a:r>
            <a:endParaRPr sz="1600"/>
          </a:p>
          <a:p>
            <a:pPr indent="0" lvl="0" marL="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Activation, improves expressivity</a:t>
            </a:r>
            <a:endParaRPr sz="1600"/>
          </a:p>
        </p:txBody>
      </p:sp>
      <p:pic>
        <p:nvPicPr>
          <p:cNvPr id="532" name="Google Shape;532;p56"/>
          <p:cNvPicPr preferRelativeResize="0"/>
          <p:nvPr/>
        </p:nvPicPr>
        <p:blipFill rotWithShape="1">
          <a:blip r:embed="rId3">
            <a:alphaModFix/>
          </a:blip>
          <a:srcRect b="61074" l="17875" r="64307" t="0"/>
          <a:stretch/>
        </p:blipFill>
        <p:spPr>
          <a:xfrm>
            <a:off x="2379461" y="1538288"/>
            <a:ext cx="634218" cy="602249"/>
          </a:xfrm>
          <a:prstGeom prst="rect">
            <a:avLst/>
          </a:prstGeom>
          <a:noFill/>
          <a:ln>
            <a:noFill/>
          </a:ln>
        </p:spPr>
      </p:pic>
      <p:pic>
        <p:nvPicPr>
          <p:cNvPr id="533" name="Google Shape;533;p56"/>
          <p:cNvPicPr preferRelativeResize="0"/>
          <p:nvPr/>
        </p:nvPicPr>
        <p:blipFill rotWithShape="1">
          <a:blip r:embed="rId3">
            <a:alphaModFix/>
          </a:blip>
          <a:srcRect b="0" l="4022" r="79245" t="64441"/>
          <a:stretch/>
        </p:blipFill>
        <p:spPr>
          <a:xfrm>
            <a:off x="3188473" y="1538288"/>
            <a:ext cx="652025" cy="602249"/>
          </a:xfrm>
          <a:prstGeom prst="rect">
            <a:avLst/>
          </a:prstGeom>
          <a:noFill/>
          <a:ln>
            <a:noFill/>
          </a:ln>
        </p:spPr>
      </p:pic>
      <p:pic>
        <p:nvPicPr>
          <p:cNvPr id="534" name="Google Shape;534;p56"/>
          <p:cNvPicPr preferRelativeResize="0"/>
          <p:nvPr/>
        </p:nvPicPr>
        <p:blipFill rotWithShape="1">
          <a:blip r:embed="rId3">
            <a:alphaModFix/>
          </a:blip>
          <a:srcRect b="0" l="31845" r="49253" t="64441"/>
          <a:stretch/>
        </p:blipFill>
        <p:spPr>
          <a:xfrm>
            <a:off x="4000475" y="1538288"/>
            <a:ext cx="736527" cy="602244"/>
          </a:xfrm>
          <a:prstGeom prst="rect">
            <a:avLst/>
          </a:prstGeom>
          <a:noFill/>
          <a:ln>
            <a:noFill/>
          </a:ln>
        </p:spPr>
      </p:pic>
      <p:pic>
        <p:nvPicPr>
          <p:cNvPr id="535" name="Google Shape;535;p56"/>
          <p:cNvPicPr preferRelativeResize="0"/>
          <p:nvPr/>
        </p:nvPicPr>
        <p:blipFill>
          <a:blip r:embed="rId4">
            <a:alphaModFix/>
          </a:blip>
          <a:stretch>
            <a:fillRect/>
          </a:stretch>
        </p:blipFill>
        <p:spPr>
          <a:xfrm>
            <a:off x="2554500" y="3118288"/>
            <a:ext cx="2005326" cy="766675"/>
          </a:xfrm>
          <a:prstGeom prst="rect">
            <a:avLst/>
          </a:prstGeom>
          <a:noFill/>
          <a:ln>
            <a:noFill/>
          </a:ln>
        </p:spPr>
      </p:pic>
      <p:pic>
        <p:nvPicPr>
          <p:cNvPr id="536" name="Google Shape;536;p56"/>
          <p:cNvPicPr preferRelativeResize="0"/>
          <p:nvPr/>
        </p:nvPicPr>
        <p:blipFill>
          <a:blip r:embed="rId5">
            <a:alphaModFix/>
          </a:blip>
          <a:stretch>
            <a:fillRect/>
          </a:stretch>
        </p:blipFill>
        <p:spPr>
          <a:xfrm>
            <a:off x="1817863" y="4317825"/>
            <a:ext cx="1147784" cy="766675"/>
          </a:xfrm>
          <a:prstGeom prst="rect">
            <a:avLst/>
          </a:prstGeom>
          <a:noFill/>
          <a:ln>
            <a:noFill/>
          </a:ln>
        </p:spPr>
      </p:pic>
      <p:pic>
        <p:nvPicPr>
          <p:cNvPr id="537" name="Google Shape;537;p56"/>
          <p:cNvPicPr preferRelativeResize="0"/>
          <p:nvPr/>
        </p:nvPicPr>
        <p:blipFill>
          <a:blip r:embed="rId6">
            <a:alphaModFix/>
          </a:blip>
          <a:stretch>
            <a:fillRect/>
          </a:stretch>
        </p:blipFill>
        <p:spPr>
          <a:xfrm>
            <a:off x="3913875" y="4344287"/>
            <a:ext cx="1062120" cy="713750"/>
          </a:xfrm>
          <a:prstGeom prst="rect">
            <a:avLst/>
          </a:prstGeom>
          <a:noFill/>
          <a:ln>
            <a:noFill/>
          </a:ln>
        </p:spPr>
      </p:pic>
      <p:sp>
        <p:nvSpPr>
          <p:cNvPr id="538" name="Google Shape;538;p56"/>
          <p:cNvSpPr txBox="1"/>
          <p:nvPr/>
        </p:nvSpPr>
        <p:spPr>
          <a:xfrm>
            <a:off x="921850" y="857400"/>
            <a:ext cx="7949100" cy="528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 sz="2000">
                <a:solidFill>
                  <a:schemeClr val="dk1"/>
                </a:solidFill>
                <a:latin typeface="Calibri"/>
                <a:ea typeface="Calibri"/>
                <a:cs typeface="Calibri"/>
                <a:sym typeface="Calibri"/>
              </a:rPr>
              <a:t>To make GNN work really well, need also the following techniques:</a:t>
            </a:r>
            <a:endParaRPr sz="2400">
              <a:solidFill>
                <a:schemeClr val="dk1"/>
              </a:solidFill>
              <a:latin typeface="Calibri"/>
              <a:ea typeface="Calibri"/>
              <a:cs typeface="Calibri"/>
              <a:sym typeface="Calibri"/>
            </a:endParaRPr>
          </a:p>
        </p:txBody>
      </p:sp>
      <p:sp>
        <p:nvSpPr>
          <p:cNvPr id="539" name="Google Shape;539;p56"/>
          <p:cNvSpPr txBox="1"/>
          <p:nvPr/>
        </p:nvSpPr>
        <p:spPr>
          <a:xfrm>
            <a:off x="1135175" y="4458425"/>
            <a:ext cx="6342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ReLu</a:t>
            </a:r>
            <a:endParaRPr sz="1800">
              <a:solidFill>
                <a:schemeClr val="dk1"/>
              </a:solidFill>
              <a:latin typeface="Calibri"/>
              <a:ea typeface="Calibri"/>
              <a:cs typeface="Calibri"/>
              <a:sym typeface="Calibri"/>
            </a:endParaRPr>
          </a:p>
        </p:txBody>
      </p:sp>
      <p:sp>
        <p:nvSpPr>
          <p:cNvPr id="540" name="Google Shape;540;p56"/>
          <p:cNvSpPr txBox="1"/>
          <p:nvPr/>
        </p:nvSpPr>
        <p:spPr>
          <a:xfrm>
            <a:off x="2965650" y="4458425"/>
            <a:ext cx="9456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Sigmoid</a:t>
            </a:r>
            <a:endParaRPr sz="1800">
              <a:solidFill>
                <a:schemeClr val="dk1"/>
              </a:solidFill>
              <a:latin typeface="Calibri"/>
              <a:ea typeface="Calibri"/>
              <a:cs typeface="Calibri"/>
              <a:sym typeface="Calibri"/>
            </a:endParaRPr>
          </a:p>
        </p:txBody>
      </p:sp>
      <p:sp>
        <p:nvSpPr>
          <p:cNvPr id="541" name="Google Shape;541;p56"/>
          <p:cNvSpPr txBox="1"/>
          <p:nvPr>
            <p:ph idx="1" type="body"/>
          </p:nvPr>
        </p:nvSpPr>
        <p:spPr>
          <a:xfrm>
            <a:off x="4876800" y="1123950"/>
            <a:ext cx="4146900" cy="37002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t/>
            </a:r>
            <a:endParaRPr sz="2000"/>
          </a:p>
          <a:p>
            <a:pPr indent="-330200" lvl="0" marL="457200" rtl="0" algn="l">
              <a:spcBef>
                <a:spcPts val="300"/>
              </a:spcBef>
              <a:spcAft>
                <a:spcPts val="0"/>
              </a:spcAft>
              <a:buSzPts val="1600"/>
              <a:buChar char="•"/>
            </a:pPr>
            <a:r>
              <a:rPr lang="en" sz="1600"/>
              <a:t>Stack GNNs, increases expressivity and works great in practice</a:t>
            </a:r>
            <a:endParaRPr sz="1600"/>
          </a:p>
          <a:p>
            <a:pPr indent="0" lvl="0" marL="0" rtl="0" algn="l">
              <a:spcBef>
                <a:spcPts val="300"/>
              </a:spcBef>
              <a:spcAft>
                <a:spcPts val="0"/>
              </a:spcAft>
              <a:buNone/>
            </a:pPr>
            <a:r>
              <a:t/>
            </a:r>
            <a:endParaRPr sz="1600"/>
          </a:p>
          <a:p>
            <a:pPr indent="0" lvl="0" marL="0" rtl="0" algn="l">
              <a:spcBef>
                <a:spcPts val="300"/>
              </a:spcBef>
              <a:spcAft>
                <a:spcPts val="0"/>
              </a:spcAft>
              <a:buNone/>
            </a:pPr>
            <a:r>
              <a:t/>
            </a:r>
            <a:endParaRPr sz="1600"/>
          </a:p>
          <a:p>
            <a:pPr indent="0" lvl="0" marL="0" rtl="0" algn="l">
              <a:spcBef>
                <a:spcPts val="300"/>
              </a:spcBef>
              <a:spcAft>
                <a:spcPts val="0"/>
              </a:spcAft>
              <a:buNone/>
            </a:pPr>
            <a:r>
              <a:t/>
            </a:r>
            <a:endParaRPr sz="1600"/>
          </a:p>
          <a:p>
            <a:pPr indent="-330200" lvl="0" marL="457200" rtl="0" algn="l">
              <a:spcBef>
                <a:spcPts val="300"/>
              </a:spcBef>
              <a:spcAft>
                <a:spcPts val="0"/>
              </a:spcAft>
              <a:buSzPts val="1600"/>
              <a:buChar char="•"/>
            </a:pPr>
            <a:r>
              <a:rPr lang="en" sz="1600"/>
              <a:t>Skip connections, to prevent over-smoothing due to larger receptive fields by adding back original input</a:t>
            </a:r>
            <a:endParaRPr sz="1600"/>
          </a:p>
          <a:p>
            <a:pPr indent="0" lvl="0" marL="457200" rtl="0" algn="l">
              <a:spcBef>
                <a:spcPts val="300"/>
              </a:spcBef>
              <a:spcAft>
                <a:spcPts val="0"/>
              </a:spcAft>
              <a:buNone/>
            </a:pPr>
            <a:r>
              <a:t/>
            </a:r>
            <a:endParaRPr sz="1600"/>
          </a:p>
          <a:p>
            <a:pPr indent="0" lvl="0" marL="457200" rtl="0" algn="l">
              <a:spcBef>
                <a:spcPts val="300"/>
              </a:spcBef>
              <a:spcAft>
                <a:spcPts val="0"/>
              </a:spcAft>
              <a:buNone/>
            </a:pPr>
            <a:r>
              <a:t/>
            </a:r>
            <a:endParaRPr sz="1600"/>
          </a:p>
          <a:p>
            <a:pPr indent="0" lvl="0" marL="457200" rtl="0" algn="l">
              <a:spcBef>
                <a:spcPts val="300"/>
              </a:spcBef>
              <a:spcAft>
                <a:spcPts val="0"/>
              </a:spcAft>
              <a:buNone/>
            </a:pPr>
            <a:r>
              <a:t/>
            </a:r>
            <a:endParaRPr sz="1600"/>
          </a:p>
          <a:p>
            <a:pPr indent="0" lvl="0" marL="0" rtl="0" algn="l">
              <a:spcBef>
                <a:spcPts val="300"/>
              </a:spcBef>
              <a:spcAft>
                <a:spcPts val="0"/>
              </a:spcAft>
              <a:buNone/>
            </a:pPr>
            <a:r>
              <a:t/>
            </a:r>
            <a:endParaRPr sz="1600"/>
          </a:p>
        </p:txBody>
      </p:sp>
      <p:pic>
        <p:nvPicPr>
          <p:cNvPr id="542" name="Google Shape;542;p56"/>
          <p:cNvPicPr preferRelativeResize="0"/>
          <p:nvPr/>
        </p:nvPicPr>
        <p:blipFill>
          <a:blip r:embed="rId7">
            <a:alphaModFix/>
          </a:blip>
          <a:stretch>
            <a:fillRect/>
          </a:stretch>
        </p:blipFill>
        <p:spPr>
          <a:xfrm>
            <a:off x="7575749" y="2008075"/>
            <a:ext cx="652025" cy="741706"/>
          </a:xfrm>
          <a:prstGeom prst="rect">
            <a:avLst/>
          </a:prstGeom>
          <a:noFill/>
          <a:ln>
            <a:noFill/>
          </a:ln>
        </p:spPr>
      </p:pic>
      <p:grpSp>
        <p:nvGrpSpPr>
          <p:cNvPr id="543" name="Google Shape;543;p56"/>
          <p:cNvGrpSpPr/>
          <p:nvPr/>
        </p:nvGrpSpPr>
        <p:grpSpPr>
          <a:xfrm>
            <a:off x="7575762" y="3791671"/>
            <a:ext cx="736395" cy="857394"/>
            <a:chOff x="3140005" y="1437511"/>
            <a:chExt cx="3256945" cy="2968815"/>
          </a:xfrm>
        </p:grpSpPr>
        <p:pic>
          <p:nvPicPr>
            <p:cNvPr id="544" name="Google Shape;544;p56"/>
            <p:cNvPicPr preferRelativeResize="0"/>
            <p:nvPr/>
          </p:nvPicPr>
          <p:blipFill>
            <a:blip r:embed="rId7">
              <a:alphaModFix/>
            </a:blip>
            <a:stretch>
              <a:fillRect/>
            </a:stretch>
          </p:blipFill>
          <p:spPr>
            <a:xfrm>
              <a:off x="3140005" y="1437511"/>
              <a:ext cx="2609850" cy="2968815"/>
            </a:xfrm>
            <a:prstGeom prst="rect">
              <a:avLst/>
            </a:prstGeom>
            <a:noFill/>
            <a:ln>
              <a:noFill/>
            </a:ln>
          </p:spPr>
        </p:pic>
        <p:cxnSp>
          <p:nvCxnSpPr>
            <p:cNvPr id="545" name="Google Shape;545;p56"/>
            <p:cNvCxnSpPr/>
            <p:nvPr/>
          </p:nvCxnSpPr>
          <p:spPr>
            <a:xfrm>
              <a:off x="4506350" y="2236550"/>
              <a:ext cx="1890600" cy="24600"/>
            </a:xfrm>
            <a:prstGeom prst="straightConnector1">
              <a:avLst/>
            </a:prstGeom>
            <a:noFill/>
            <a:ln cap="flat" cmpd="sng" w="19050">
              <a:solidFill>
                <a:srgbClr val="CC0000"/>
              </a:solidFill>
              <a:prstDash val="dot"/>
              <a:round/>
              <a:headEnd len="med" w="med" type="none"/>
              <a:tailEnd len="med" w="med" type="none"/>
            </a:ln>
          </p:spPr>
        </p:cxnSp>
        <p:cxnSp>
          <p:nvCxnSpPr>
            <p:cNvPr id="546" name="Google Shape;546;p56"/>
            <p:cNvCxnSpPr/>
            <p:nvPr/>
          </p:nvCxnSpPr>
          <p:spPr>
            <a:xfrm flipH="1">
              <a:off x="6359925" y="2273375"/>
              <a:ext cx="24600" cy="1166100"/>
            </a:xfrm>
            <a:prstGeom prst="straightConnector1">
              <a:avLst/>
            </a:prstGeom>
            <a:noFill/>
            <a:ln cap="flat" cmpd="sng" w="19050">
              <a:solidFill>
                <a:srgbClr val="CC0000"/>
              </a:solidFill>
              <a:prstDash val="dot"/>
              <a:round/>
              <a:headEnd len="med" w="med" type="none"/>
              <a:tailEnd len="med" w="med" type="none"/>
            </a:ln>
          </p:spPr>
        </p:cxnSp>
        <p:cxnSp>
          <p:nvCxnSpPr>
            <p:cNvPr id="547" name="Google Shape;547;p56"/>
            <p:cNvCxnSpPr/>
            <p:nvPr/>
          </p:nvCxnSpPr>
          <p:spPr>
            <a:xfrm rot="10800000">
              <a:off x="4506275" y="3390350"/>
              <a:ext cx="1853700" cy="49200"/>
            </a:xfrm>
            <a:prstGeom prst="straightConnector1">
              <a:avLst/>
            </a:prstGeom>
            <a:noFill/>
            <a:ln cap="flat" cmpd="sng" w="19050">
              <a:solidFill>
                <a:srgbClr val="CC0000"/>
              </a:solidFill>
              <a:prstDash val="dot"/>
              <a:round/>
              <a:headEnd len="med" w="med" type="none"/>
              <a:tailEnd len="med" w="med" type="stealth"/>
            </a:ln>
          </p:spPr>
        </p:cxn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7"/>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Training Framework</a:t>
            </a:r>
            <a:endParaRPr/>
          </a:p>
        </p:txBody>
      </p:sp>
      <p:pic>
        <p:nvPicPr>
          <p:cNvPr id="553" name="Google Shape;553;p57"/>
          <p:cNvPicPr preferRelativeResize="0"/>
          <p:nvPr/>
        </p:nvPicPr>
        <p:blipFill rotWithShape="1">
          <a:blip r:embed="rId3">
            <a:alphaModFix/>
          </a:blip>
          <a:srcRect b="0" l="0" r="0" t="0"/>
          <a:stretch/>
        </p:blipFill>
        <p:spPr>
          <a:xfrm>
            <a:off x="457200" y="1279050"/>
            <a:ext cx="8128727" cy="3068900"/>
          </a:xfrm>
          <a:prstGeom prst="rect">
            <a:avLst/>
          </a:prstGeom>
          <a:noFill/>
          <a:ln>
            <a:noFill/>
          </a:ln>
        </p:spPr>
      </p:pic>
      <p:sp>
        <p:nvSpPr>
          <p:cNvPr id="554" name="Google Shape;554;p57"/>
          <p:cNvSpPr/>
          <p:nvPr/>
        </p:nvSpPr>
        <p:spPr>
          <a:xfrm rot="5400000">
            <a:off x="2170075" y="2792600"/>
            <a:ext cx="173400" cy="2937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5" name="Google Shape;555;p57"/>
          <p:cNvSpPr txBox="1"/>
          <p:nvPr/>
        </p:nvSpPr>
        <p:spPr>
          <a:xfrm>
            <a:off x="1228150" y="4347950"/>
            <a:ext cx="24045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Calibri"/>
                <a:ea typeface="Calibri"/>
                <a:cs typeface="Calibri"/>
                <a:sym typeface="Calibri"/>
              </a:rPr>
              <a:t>Forward Pass</a:t>
            </a:r>
            <a:endParaRPr sz="24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8"/>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Forward Pass</a:t>
            </a:r>
            <a:endParaRPr/>
          </a:p>
        </p:txBody>
      </p:sp>
      <p:grpSp>
        <p:nvGrpSpPr>
          <p:cNvPr id="561" name="Google Shape;561;p58"/>
          <p:cNvGrpSpPr/>
          <p:nvPr/>
        </p:nvGrpSpPr>
        <p:grpSpPr>
          <a:xfrm>
            <a:off x="466574" y="1157925"/>
            <a:ext cx="2460789" cy="829475"/>
            <a:chOff x="641619" y="2008400"/>
            <a:chExt cx="2137400" cy="829475"/>
          </a:xfrm>
        </p:grpSpPr>
        <p:sp>
          <p:nvSpPr>
            <p:cNvPr id="562" name="Google Shape;562;p58"/>
            <p:cNvSpPr/>
            <p:nvPr/>
          </p:nvSpPr>
          <p:spPr>
            <a:xfrm>
              <a:off x="1351500" y="2322475"/>
              <a:ext cx="257700" cy="257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A</a:t>
              </a:r>
              <a:endParaRPr b="1" sz="1200">
                <a:latin typeface="Calibri"/>
                <a:ea typeface="Calibri"/>
                <a:cs typeface="Calibri"/>
                <a:sym typeface="Calibri"/>
              </a:endParaRPr>
            </a:p>
          </p:txBody>
        </p:sp>
        <p:sp>
          <p:nvSpPr>
            <p:cNvPr id="563" name="Google Shape;563;p58"/>
            <p:cNvSpPr/>
            <p:nvPr/>
          </p:nvSpPr>
          <p:spPr>
            <a:xfrm>
              <a:off x="2301354" y="2008400"/>
              <a:ext cx="257700" cy="25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B</a:t>
              </a:r>
              <a:endParaRPr b="1" sz="1200">
                <a:latin typeface="Calibri"/>
                <a:ea typeface="Calibri"/>
                <a:cs typeface="Calibri"/>
                <a:sym typeface="Calibri"/>
              </a:endParaRPr>
            </a:p>
          </p:txBody>
        </p:sp>
        <p:sp>
          <p:nvSpPr>
            <p:cNvPr id="564" name="Google Shape;564;p58"/>
            <p:cNvSpPr/>
            <p:nvPr/>
          </p:nvSpPr>
          <p:spPr>
            <a:xfrm>
              <a:off x="2521319" y="2580175"/>
              <a:ext cx="257700" cy="2577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a:t>
              </a:r>
              <a:endParaRPr b="1" sz="1200">
                <a:latin typeface="Calibri"/>
                <a:ea typeface="Calibri"/>
                <a:cs typeface="Calibri"/>
                <a:sym typeface="Calibri"/>
              </a:endParaRPr>
            </a:p>
          </p:txBody>
        </p:sp>
        <p:sp>
          <p:nvSpPr>
            <p:cNvPr id="565" name="Google Shape;565;p58"/>
            <p:cNvSpPr/>
            <p:nvPr/>
          </p:nvSpPr>
          <p:spPr>
            <a:xfrm>
              <a:off x="641619" y="2580175"/>
              <a:ext cx="257700" cy="257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D</a:t>
              </a:r>
              <a:endParaRPr b="1" sz="1000">
                <a:latin typeface="Calibri"/>
                <a:ea typeface="Calibri"/>
                <a:cs typeface="Calibri"/>
                <a:sym typeface="Calibri"/>
              </a:endParaRPr>
            </a:p>
          </p:txBody>
        </p:sp>
        <p:cxnSp>
          <p:nvCxnSpPr>
            <p:cNvPr id="566" name="Google Shape;566;p58"/>
            <p:cNvCxnSpPr>
              <a:stCxn id="562" idx="6"/>
              <a:endCxn id="563" idx="2"/>
            </p:cNvCxnSpPr>
            <p:nvPr/>
          </p:nvCxnSpPr>
          <p:spPr>
            <a:xfrm flipH="1" rot="10800000">
              <a:off x="1609200" y="2137225"/>
              <a:ext cx="692100" cy="3141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58"/>
            <p:cNvCxnSpPr>
              <a:stCxn id="563" idx="5"/>
              <a:endCxn id="564" idx="0"/>
            </p:cNvCxnSpPr>
            <p:nvPr/>
          </p:nvCxnSpPr>
          <p:spPr>
            <a:xfrm>
              <a:off x="2521315" y="2228361"/>
              <a:ext cx="129000" cy="351900"/>
            </a:xfrm>
            <a:prstGeom prst="straightConnector1">
              <a:avLst/>
            </a:prstGeom>
            <a:noFill/>
            <a:ln cap="flat" cmpd="sng" w="9525">
              <a:solidFill>
                <a:schemeClr val="dk2"/>
              </a:solidFill>
              <a:prstDash val="solid"/>
              <a:round/>
              <a:headEnd len="med" w="med" type="none"/>
              <a:tailEnd len="med" w="med" type="none"/>
            </a:ln>
          </p:spPr>
        </p:cxnSp>
        <p:cxnSp>
          <p:nvCxnSpPr>
            <p:cNvPr id="568" name="Google Shape;568;p58"/>
            <p:cNvCxnSpPr>
              <a:stCxn id="562" idx="6"/>
              <a:endCxn id="564" idx="2"/>
            </p:cNvCxnSpPr>
            <p:nvPr/>
          </p:nvCxnSpPr>
          <p:spPr>
            <a:xfrm>
              <a:off x="1609200" y="2451325"/>
              <a:ext cx="912000" cy="257700"/>
            </a:xfrm>
            <a:prstGeom prst="straightConnector1">
              <a:avLst/>
            </a:prstGeom>
            <a:noFill/>
            <a:ln cap="flat" cmpd="sng" w="9525">
              <a:solidFill>
                <a:schemeClr val="dk2"/>
              </a:solidFill>
              <a:prstDash val="solid"/>
              <a:round/>
              <a:headEnd len="med" w="med" type="none"/>
              <a:tailEnd len="med" w="med" type="none"/>
            </a:ln>
          </p:spPr>
        </p:cxnSp>
        <p:cxnSp>
          <p:nvCxnSpPr>
            <p:cNvPr id="569" name="Google Shape;569;p58"/>
            <p:cNvCxnSpPr>
              <a:stCxn id="565" idx="6"/>
              <a:endCxn id="562" idx="3"/>
            </p:cNvCxnSpPr>
            <p:nvPr/>
          </p:nvCxnSpPr>
          <p:spPr>
            <a:xfrm flipH="1" rot="10800000">
              <a:off x="899319" y="2542525"/>
              <a:ext cx="489900" cy="166500"/>
            </a:xfrm>
            <a:prstGeom prst="straightConnector1">
              <a:avLst/>
            </a:prstGeom>
            <a:noFill/>
            <a:ln cap="flat" cmpd="sng" w="9525">
              <a:solidFill>
                <a:schemeClr val="dk2"/>
              </a:solidFill>
              <a:prstDash val="solid"/>
              <a:round/>
              <a:headEnd len="med" w="med" type="none"/>
              <a:tailEnd len="med" w="med" type="none"/>
            </a:ln>
          </p:spPr>
        </p:cxnSp>
      </p:grpSp>
      <p:sp>
        <p:nvSpPr>
          <p:cNvPr id="570" name="Google Shape;570;p58"/>
          <p:cNvSpPr/>
          <p:nvPr/>
        </p:nvSpPr>
        <p:spPr>
          <a:xfrm>
            <a:off x="3744125" y="1220163"/>
            <a:ext cx="594900" cy="24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571" name="Google Shape;571;p58"/>
          <p:cNvGrpSpPr/>
          <p:nvPr/>
        </p:nvGrpSpPr>
        <p:grpSpPr>
          <a:xfrm>
            <a:off x="5190974" y="929325"/>
            <a:ext cx="2460789" cy="829475"/>
            <a:chOff x="641619" y="2008400"/>
            <a:chExt cx="2137400" cy="829475"/>
          </a:xfrm>
        </p:grpSpPr>
        <p:sp>
          <p:nvSpPr>
            <p:cNvPr id="572" name="Google Shape;572;p58"/>
            <p:cNvSpPr/>
            <p:nvPr/>
          </p:nvSpPr>
          <p:spPr>
            <a:xfrm>
              <a:off x="1351500" y="2322475"/>
              <a:ext cx="257700" cy="257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A</a:t>
              </a:r>
              <a:endParaRPr b="1" sz="1200">
                <a:latin typeface="Calibri"/>
                <a:ea typeface="Calibri"/>
                <a:cs typeface="Calibri"/>
                <a:sym typeface="Calibri"/>
              </a:endParaRPr>
            </a:p>
          </p:txBody>
        </p:sp>
        <p:sp>
          <p:nvSpPr>
            <p:cNvPr id="573" name="Google Shape;573;p58"/>
            <p:cNvSpPr/>
            <p:nvPr/>
          </p:nvSpPr>
          <p:spPr>
            <a:xfrm>
              <a:off x="2301354" y="2008400"/>
              <a:ext cx="257700" cy="25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B</a:t>
              </a:r>
              <a:endParaRPr b="1" sz="1200">
                <a:latin typeface="Calibri"/>
                <a:ea typeface="Calibri"/>
                <a:cs typeface="Calibri"/>
                <a:sym typeface="Calibri"/>
              </a:endParaRPr>
            </a:p>
          </p:txBody>
        </p:sp>
        <p:sp>
          <p:nvSpPr>
            <p:cNvPr id="574" name="Google Shape;574;p58"/>
            <p:cNvSpPr/>
            <p:nvPr/>
          </p:nvSpPr>
          <p:spPr>
            <a:xfrm>
              <a:off x="2521319" y="2580175"/>
              <a:ext cx="257700" cy="2577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a:t>
              </a:r>
              <a:endParaRPr b="1" sz="1200">
                <a:latin typeface="Calibri"/>
                <a:ea typeface="Calibri"/>
                <a:cs typeface="Calibri"/>
                <a:sym typeface="Calibri"/>
              </a:endParaRPr>
            </a:p>
          </p:txBody>
        </p:sp>
        <p:sp>
          <p:nvSpPr>
            <p:cNvPr id="575" name="Google Shape;575;p58"/>
            <p:cNvSpPr/>
            <p:nvPr/>
          </p:nvSpPr>
          <p:spPr>
            <a:xfrm>
              <a:off x="641619" y="2580175"/>
              <a:ext cx="257700" cy="257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D</a:t>
              </a:r>
              <a:endParaRPr b="1" sz="1000">
                <a:latin typeface="Calibri"/>
                <a:ea typeface="Calibri"/>
                <a:cs typeface="Calibri"/>
                <a:sym typeface="Calibri"/>
              </a:endParaRPr>
            </a:p>
          </p:txBody>
        </p:sp>
        <p:cxnSp>
          <p:nvCxnSpPr>
            <p:cNvPr id="576" name="Google Shape;576;p58"/>
            <p:cNvCxnSpPr>
              <a:stCxn id="572" idx="6"/>
              <a:endCxn id="573" idx="2"/>
            </p:cNvCxnSpPr>
            <p:nvPr/>
          </p:nvCxnSpPr>
          <p:spPr>
            <a:xfrm flipH="1" rot="10800000">
              <a:off x="1609200" y="2137225"/>
              <a:ext cx="692100" cy="314100"/>
            </a:xfrm>
            <a:prstGeom prst="straightConnector1">
              <a:avLst/>
            </a:prstGeom>
            <a:noFill/>
            <a:ln cap="flat" cmpd="sng" w="9525">
              <a:solidFill>
                <a:schemeClr val="dk2"/>
              </a:solidFill>
              <a:prstDash val="solid"/>
              <a:round/>
              <a:headEnd len="med" w="med" type="none"/>
              <a:tailEnd len="med" w="med" type="none"/>
            </a:ln>
          </p:spPr>
        </p:cxnSp>
        <p:cxnSp>
          <p:nvCxnSpPr>
            <p:cNvPr id="577" name="Google Shape;577;p58"/>
            <p:cNvCxnSpPr>
              <a:stCxn id="573" idx="5"/>
              <a:endCxn id="574" idx="0"/>
            </p:cNvCxnSpPr>
            <p:nvPr/>
          </p:nvCxnSpPr>
          <p:spPr>
            <a:xfrm>
              <a:off x="2521315" y="2228361"/>
              <a:ext cx="129000" cy="35190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58"/>
            <p:cNvCxnSpPr>
              <a:stCxn id="572" idx="6"/>
              <a:endCxn id="574" idx="2"/>
            </p:cNvCxnSpPr>
            <p:nvPr/>
          </p:nvCxnSpPr>
          <p:spPr>
            <a:xfrm>
              <a:off x="1609200" y="2451325"/>
              <a:ext cx="912000" cy="2577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58"/>
            <p:cNvCxnSpPr>
              <a:stCxn id="575" idx="6"/>
              <a:endCxn id="572" idx="3"/>
            </p:cNvCxnSpPr>
            <p:nvPr/>
          </p:nvCxnSpPr>
          <p:spPr>
            <a:xfrm flipH="1" rot="10800000">
              <a:off x="899319" y="2542525"/>
              <a:ext cx="489900" cy="166500"/>
            </a:xfrm>
            <a:prstGeom prst="straightConnector1">
              <a:avLst/>
            </a:prstGeom>
            <a:noFill/>
            <a:ln cap="flat" cmpd="sng" w="9525">
              <a:solidFill>
                <a:schemeClr val="dk2"/>
              </a:solidFill>
              <a:prstDash val="solid"/>
              <a:round/>
              <a:headEnd len="med" w="med" type="none"/>
              <a:tailEnd len="med" w="med" type="none"/>
            </a:ln>
          </p:spPr>
        </p:cxnSp>
      </p:grpSp>
      <p:grpSp>
        <p:nvGrpSpPr>
          <p:cNvPr id="580" name="Google Shape;580;p58"/>
          <p:cNvGrpSpPr/>
          <p:nvPr/>
        </p:nvGrpSpPr>
        <p:grpSpPr>
          <a:xfrm>
            <a:off x="5190974" y="2529525"/>
            <a:ext cx="2460789" cy="829475"/>
            <a:chOff x="641619" y="2008400"/>
            <a:chExt cx="2137400" cy="829475"/>
          </a:xfrm>
        </p:grpSpPr>
        <p:sp>
          <p:nvSpPr>
            <p:cNvPr id="581" name="Google Shape;581;p58"/>
            <p:cNvSpPr/>
            <p:nvPr/>
          </p:nvSpPr>
          <p:spPr>
            <a:xfrm>
              <a:off x="1351500" y="2322475"/>
              <a:ext cx="257700" cy="257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A</a:t>
              </a:r>
              <a:endParaRPr b="1" sz="1200">
                <a:latin typeface="Calibri"/>
                <a:ea typeface="Calibri"/>
                <a:cs typeface="Calibri"/>
                <a:sym typeface="Calibri"/>
              </a:endParaRPr>
            </a:p>
          </p:txBody>
        </p:sp>
        <p:sp>
          <p:nvSpPr>
            <p:cNvPr id="582" name="Google Shape;582;p58"/>
            <p:cNvSpPr/>
            <p:nvPr/>
          </p:nvSpPr>
          <p:spPr>
            <a:xfrm>
              <a:off x="2301354" y="2008400"/>
              <a:ext cx="257700" cy="25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B</a:t>
              </a:r>
              <a:endParaRPr b="1" sz="1200">
                <a:latin typeface="Calibri"/>
                <a:ea typeface="Calibri"/>
                <a:cs typeface="Calibri"/>
                <a:sym typeface="Calibri"/>
              </a:endParaRPr>
            </a:p>
          </p:txBody>
        </p:sp>
        <p:sp>
          <p:nvSpPr>
            <p:cNvPr id="583" name="Google Shape;583;p58"/>
            <p:cNvSpPr/>
            <p:nvPr/>
          </p:nvSpPr>
          <p:spPr>
            <a:xfrm>
              <a:off x="2521319" y="2580175"/>
              <a:ext cx="257700" cy="2577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a:t>
              </a:r>
              <a:endParaRPr b="1" sz="1200">
                <a:latin typeface="Calibri"/>
                <a:ea typeface="Calibri"/>
                <a:cs typeface="Calibri"/>
                <a:sym typeface="Calibri"/>
              </a:endParaRPr>
            </a:p>
          </p:txBody>
        </p:sp>
        <p:sp>
          <p:nvSpPr>
            <p:cNvPr id="584" name="Google Shape;584;p58"/>
            <p:cNvSpPr/>
            <p:nvPr/>
          </p:nvSpPr>
          <p:spPr>
            <a:xfrm>
              <a:off x="641619" y="2580175"/>
              <a:ext cx="257700" cy="257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D</a:t>
              </a:r>
              <a:endParaRPr b="1" sz="1000">
                <a:latin typeface="Calibri"/>
                <a:ea typeface="Calibri"/>
                <a:cs typeface="Calibri"/>
                <a:sym typeface="Calibri"/>
              </a:endParaRPr>
            </a:p>
          </p:txBody>
        </p:sp>
        <p:cxnSp>
          <p:nvCxnSpPr>
            <p:cNvPr id="585" name="Google Shape;585;p58"/>
            <p:cNvCxnSpPr>
              <a:stCxn id="581" idx="6"/>
              <a:endCxn id="582" idx="2"/>
            </p:cNvCxnSpPr>
            <p:nvPr/>
          </p:nvCxnSpPr>
          <p:spPr>
            <a:xfrm flipH="1" rot="10800000">
              <a:off x="1609200" y="2137225"/>
              <a:ext cx="692100" cy="3141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58"/>
            <p:cNvCxnSpPr>
              <a:stCxn id="582" idx="5"/>
              <a:endCxn id="583" idx="0"/>
            </p:cNvCxnSpPr>
            <p:nvPr/>
          </p:nvCxnSpPr>
          <p:spPr>
            <a:xfrm>
              <a:off x="2521315" y="2228361"/>
              <a:ext cx="129000" cy="35190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58"/>
            <p:cNvCxnSpPr>
              <a:stCxn id="581" idx="6"/>
              <a:endCxn id="583" idx="2"/>
            </p:cNvCxnSpPr>
            <p:nvPr/>
          </p:nvCxnSpPr>
          <p:spPr>
            <a:xfrm>
              <a:off x="1609200" y="2451325"/>
              <a:ext cx="912000" cy="2577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58"/>
            <p:cNvCxnSpPr>
              <a:stCxn id="584" idx="6"/>
              <a:endCxn id="581" idx="3"/>
            </p:cNvCxnSpPr>
            <p:nvPr/>
          </p:nvCxnSpPr>
          <p:spPr>
            <a:xfrm flipH="1" rot="10800000">
              <a:off x="899319" y="2542525"/>
              <a:ext cx="489900" cy="166500"/>
            </a:xfrm>
            <a:prstGeom prst="straightConnector1">
              <a:avLst/>
            </a:prstGeom>
            <a:noFill/>
            <a:ln cap="flat" cmpd="sng" w="9525">
              <a:solidFill>
                <a:schemeClr val="dk2"/>
              </a:solidFill>
              <a:prstDash val="solid"/>
              <a:round/>
              <a:headEnd len="med" w="med" type="none"/>
              <a:tailEnd len="med" w="med" type="none"/>
            </a:ln>
          </p:spPr>
        </p:cxnSp>
      </p:grpSp>
      <p:grpSp>
        <p:nvGrpSpPr>
          <p:cNvPr id="589" name="Google Shape;589;p58"/>
          <p:cNvGrpSpPr/>
          <p:nvPr/>
        </p:nvGrpSpPr>
        <p:grpSpPr>
          <a:xfrm>
            <a:off x="5190974" y="4129725"/>
            <a:ext cx="2460789" cy="829475"/>
            <a:chOff x="641619" y="2008400"/>
            <a:chExt cx="2137400" cy="829475"/>
          </a:xfrm>
        </p:grpSpPr>
        <p:sp>
          <p:nvSpPr>
            <p:cNvPr id="590" name="Google Shape;590;p58"/>
            <p:cNvSpPr/>
            <p:nvPr/>
          </p:nvSpPr>
          <p:spPr>
            <a:xfrm>
              <a:off x="1351500" y="2322475"/>
              <a:ext cx="257700" cy="257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A</a:t>
              </a:r>
              <a:endParaRPr b="1" sz="1200">
                <a:latin typeface="Calibri"/>
                <a:ea typeface="Calibri"/>
                <a:cs typeface="Calibri"/>
                <a:sym typeface="Calibri"/>
              </a:endParaRPr>
            </a:p>
          </p:txBody>
        </p:sp>
        <p:sp>
          <p:nvSpPr>
            <p:cNvPr id="591" name="Google Shape;591;p58"/>
            <p:cNvSpPr/>
            <p:nvPr/>
          </p:nvSpPr>
          <p:spPr>
            <a:xfrm>
              <a:off x="2301354" y="2008400"/>
              <a:ext cx="257700" cy="25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B</a:t>
              </a:r>
              <a:endParaRPr b="1" sz="1200">
                <a:latin typeface="Calibri"/>
                <a:ea typeface="Calibri"/>
                <a:cs typeface="Calibri"/>
                <a:sym typeface="Calibri"/>
              </a:endParaRPr>
            </a:p>
          </p:txBody>
        </p:sp>
        <p:sp>
          <p:nvSpPr>
            <p:cNvPr id="592" name="Google Shape;592;p58"/>
            <p:cNvSpPr/>
            <p:nvPr/>
          </p:nvSpPr>
          <p:spPr>
            <a:xfrm>
              <a:off x="2521319" y="2580175"/>
              <a:ext cx="257700" cy="2577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a:t>
              </a:r>
              <a:endParaRPr b="1" sz="1200">
                <a:latin typeface="Calibri"/>
                <a:ea typeface="Calibri"/>
                <a:cs typeface="Calibri"/>
                <a:sym typeface="Calibri"/>
              </a:endParaRPr>
            </a:p>
          </p:txBody>
        </p:sp>
        <p:sp>
          <p:nvSpPr>
            <p:cNvPr id="593" name="Google Shape;593;p58"/>
            <p:cNvSpPr/>
            <p:nvPr/>
          </p:nvSpPr>
          <p:spPr>
            <a:xfrm>
              <a:off x="641619" y="2580175"/>
              <a:ext cx="257700" cy="257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D</a:t>
              </a:r>
              <a:endParaRPr b="1" sz="1000">
                <a:latin typeface="Calibri"/>
                <a:ea typeface="Calibri"/>
                <a:cs typeface="Calibri"/>
                <a:sym typeface="Calibri"/>
              </a:endParaRPr>
            </a:p>
          </p:txBody>
        </p:sp>
        <p:cxnSp>
          <p:nvCxnSpPr>
            <p:cNvPr id="594" name="Google Shape;594;p58"/>
            <p:cNvCxnSpPr>
              <a:stCxn id="590" idx="6"/>
              <a:endCxn id="591" idx="2"/>
            </p:cNvCxnSpPr>
            <p:nvPr/>
          </p:nvCxnSpPr>
          <p:spPr>
            <a:xfrm flipH="1" rot="10800000">
              <a:off x="1609200" y="2137225"/>
              <a:ext cx="692100" cy="3141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58"/>
            <p:cNvCxnSpPr>
              <a:stCxn id="591" idx="5"/>
              <a:endCxn id="592" idx="0"/>
            </p:cNvCxnSpPr>
            <p:nvPr/>
          </p:nvCxnSpPr>
          <p:spPr>
            <a:xfrm>
              <a:off x="2521315" y="2228361"/>
              <a:ext cx="129000" cy="3519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58"/>
            <p:cNvCxnSpPr>
              <a:stCxn id="590" idx="6"/>
              <a:endCxn id="592" idx="2"/>
            </p:cNvCxnSpPr>
            <p:nvPr/>
          </p:nvCxnSpPr>
          <p:spPr>
            <a:xfrm>
              <a:off x="1609200" y="2451325"/>
              <a:ext cx="912000" cy="257700"/>
            </a:xfrm>
            <a:prstGeom prst="straightConnector1">
              <a:avLst/>
            </a:prstGeom>
            <a:noFill/>
            <a:ln cap="flat" cmpd="sng" w="9525">
              <a:solidFill>
                <a:schemeClr val="dk2"/>
              </a:solidFill>
              <a:prstDash val="solid"/>
              <a:round/>
              <a:headEnd len="med" w="med" type="none"/>
              <a:tailEnd len="med" w="med" type="none"/>
            </a:ln>
          </p:spPr>
        </p:cxnSp>
        <p:cxnSp>
          <p:nvCxnSpPr>
            <p:cNvPr id="597" name="Google Shape;597;p58"/>
            <p:cNvCxnSpPr>
              <a:stCxn id="593" idx="6"/>
              <a:endCxn id="590" idx="3"/>
            </p:cNvCxnSpPr>
            <p:nvPr/>
          </p:nvCxnSpPr>
          <p:spPr>
            <a:xfrm flipH="1" rot="10800000">
              <a:off x="899319" y="2542525"/>
              <a:ext cx="489900" cy="166500"/>
            </a:xfrm>
            <a:prstGeom prst="straightConnector1">
              <a:avLst/>
            </a:prstGeom>
            <a:noFill/>
            <a:ln cap="flat" cmpd="sng" w="9525">
              <a:solidFill>
                <a:schemeClr val="dk2"/>
              </a:solidFill>
              <a:prstDash val="solid"/>
              <a:round/>
              <a:headEnd len="med" w="med" type="none"/>
              <a:tailEnd len="med" w="med" type="none"/>
            </a:ln>
          </p:spPr>
        </p:cxnSp>
      </p:grpSp>
      <p:sp>
        <p:nvSpPr>
          <p:cNvPr id="598" name="Google Shape;598;p58"/>
          <p:cNvSpPr/>
          <p:nvPr/>
        </p:nvSpPr>
        <p:spPr>
          <a:xfrm>
            <a:off x="3744125" y="2806388"/>
            <a:ext cx="594900" cy="24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9" name="Google Shape;599;p58"/>
          <p:cNvSpPr/>
          <p:nvPr/>
        </p:nvSpPr>
        <p:spPr>
          <a:xfrm>
            <a:off x="3744125" y="4194438"/>
            <a:ext cx="594900" cy="24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0" name="Google Shape;600;p58"/>
          <p:cNvSpPr txBox="1"/>
          <p:nvPr/>
        </p:nvSpPr>
        <p:spPr>
          <a:xfrm>
            <a:off x="3595400" y="1657750"/>
            <a:ext cx="9594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Compute messages</a:t>
            </a:r>
            <a:endParaRPr sz="1200">
              <a:solidFill>
                <a:schemeClr val="dk1"/>
              </a:solidFill>
              <a:latin typeface="Calibri"/>
              <a:ea typeface="Calibri"/>
              <a:cs typeface="Calibri"/>
              <a:sym typeface="Calibri"/>
            </a:endParaRPr>
          </a:p>
        </p:txBody>
      </p:sp>
      <p:sp>
        <p:nvSpPr>
          <p:cNvPr id="601" name="Google Shape;601;p58"/>
          <p:cNvSpPr txBox="1"/>
          <p:nvPr/>
        </p:nvSpPr>
        <p:spPr>
          <a:xfrm>
            <a:off x="3648650" y="3196125"/>
            <a:ext cx="9594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Propagate</a:t>
            </a:r>
            <a:r>
              <a:rPr lang="en" sz="1200">
                <a:solidFill>
                  <a:schemeClr val="dk1"/>
                </a:solidFill>
                <a:latin typeface="Calibri"/>
                <a:ea typeface="Calibri"/>
                <a:cs typeface="Calibri"/>
                <a:sym typeface="Calibri"/>
              </a:rPr>
              <a:t> messages</a:t>
            </a:r>
            <a:endParaRPr sz="1200">
              <a:solidFill>
                <a:schemeClr val="dk1"/>
              </a:solidFill>
              <a:latin typeface="Calibri"/>
              <a:ea typeface="Calibri"/>
              <a:cs typeface="Calibri"/>
              <a:sym typeface="Calibri"/>
            </a:endParaRPr>
          </a:p>
        </p:txBody>
      </p:sp>
      <p:sp>
        <p:nvSpPr>
          <p:cNvPr id="602" name="Google Shape;602;p58"/>
          <p:cNvSpPr txBox="1"/>
          <p:nvPr/>
        </p:nvSpPr>
        <p:spPr>
          <a:xfrm>
            <a:off x="3648650" y="4503000"/>
            <a:ext cx="9594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Aggregate</a:t>
            </a:r>
            <a:endParaRPr sz="1200">
              <a:solidFill>
                <a:schemeClr val="dk1"/>
              </a:solidFill>
              <a:latin typeface="Calibri"/>
              <a:ea typeface="Calibri"/>
              <a:cs typeface="Calibri"/>
              <a:sym typeface="Calibri"/>
            </a:endParaRPr>
          </a:p>
        </p:txBody>
      </p:sp>
      <p:grpSp>
        <p:nvGrpSpPr>
          <p:cNvPr id="603" name="Google Shape;603;p58"/>
          <p:cNvGrpSpPr/>
          <p:nvPr/>
        </p:nvGrpSpPr>
        <p:grpSpPr>
          <a:xfrm>
            <a:off x="5231995" y="929325"/>
            <a:ext cx="111428" cy="465900"/>
            <a:chOff x="1228150" y="2939775"/>
            <a:chExt cx="210600" cy="465900"/>
          </a:xfrm>
        </p:grpSpPr>
        <p:sp>
          <p:nvSpPr>
            <p:cNvPr id="604" name="Google Shape;604;p58"/>
            <p:cNvSpPr/>
            <p:nvPr/>
          </p:nvSpPr>
          <p:spPr>
            <a:xfrm>
              <a:off x="1228150" y="2939775"/>
              <a:ext cx="210600" cy="161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5" name="Google Shape;605;p58"/>
            <p:cNvSpPr/>
            <p:nvPr/>
          </p:nvSpPr>
          <p:spPr>
            <a:xfrm>
              <a:off x="1228150" y="3092175"/>
              <a:ext cx="210600" cy="161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6" name="Google Shape;606;p58"/>
            <p:cNvSpPr/>
            <p:nvPr/>
          </p:nvSpPr>
          <p:spPr>
            <a:xfrm>
              <a:off x="1228150" y="3244575"/>
              <a:ext cx="210600" cy="1611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07" name="Google Shape;607;p58"/>
          <p:cNvGrpSpPr/>
          <p:nvPr/>
        </p:nvGrpSpPr>
        <p:grpSpPr>
          <a:xfrm>
            <a:off x="5231995" y="2453325"/>
            <a:ext cx="111428" cy="465900"/>
            <a:chOff x="1228150" y="2939775"/>
            <a:chExt cx="210600" cy="465900"/>
          </a:xfrm>
        </p:grpSpPr>
        <p:sp>
          <p:nvSpPr>
            <p:cNvPr id="608" name="Google Shape;608;p58"/>
            <p:cNvSpPr/>
            <p:nvPr/>
          </p:nvSpPr>
          <p:spPr>
            <a:xfrm>
              <a:off x="1228150" y="2939775"/>
              <a:ext cx="210600" cy="161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9" name="Google Shape;609;p58"/>
            <p:cNvSpPr/>
            <p:nvPr/>
          </p:nvSpPr>
          <p:spPr>
            <a:xfrm>
              <a:off x="1228150" y="3092175"/>
              <a:ext cx="210600" cy="161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10" name="Google Shape;610;p58"/>
            <p:cNvSpPr/>
            <p:nvPr/>
          </p:nvSpPr>
          <p:spPr>
            <a:xfrm>
              <a:off x="1228150" y="3244575"/>
              <a:ext cx="210600" cy="1611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11" name="Google Shape;611;p58"/>
          <p:cNvGrpSpPr/>
          <p:nvPr/>
        </p:nvGrpSpPr>
        <p:grpSpPr>
          <a:xfrm>
            <a:off x="5231995" y="4129725"/>
            <a:ext cx="111428" cy="465900"/>
            <a:chOff x="1228150" y="2939775"/>
            <a:chExt cx="210600" cy="465900"/>
          </a:xfrm>
        </p:grpSpPr>
        <p:sp>
          <p:nvSpPr>
            <p:cNvPr id="612" name="Google Shape;612;p58"/>
            <p:cNvSpPr/>
            <p:nvPr/>
          </p:nvSpPr>
          <p:spPr>
            <a:xfrm>
              <a:off x="1228150" y="2939775"/>
              <a:ext cx="210600" cy="161100"/>
            </a:xfrm>
            <a:prstGeom prst="rect">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13" name="Google Shape;613;p58"/>
            <p:cNvSpPr/>
            <p:nvPr/>
          </p:nvSpPr>
          <p:spPr>
            <a:xfrm>
              <a:off x="1228150" y="3092175"/>
              <a:ext cx="210600" cy="161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14" name="Google Shape;614;p58"/>
            <p:cNvSpPr/>
            <p:nvPr/>
          </p:nvSpPr>
          <p:spPr>
            <a:xfrm>
              <a:off x="1228150" y="3244575"/>
              <a:ext cx="210600" cy="161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15" name="Google Shape;615;p58"/>
          <p:cNvGrpSpPr/>
          <p:nvPr/>
        </p:nvGrpSpPr>
        <p:grpSpPr>
          <a:xfrm>
            <a:off x="5942120" y="2203150"/>
            <a:ext cx="111428" cy="465900"/>
            <a:chOff x="1228150" y="2939775"/>
            <a:chExt cx="210600" cy="465900"/>
          </a:xfrm>
        </p:grpSpPr>
        <p:sp>
          <p:nvSpPr>
            <p:cNvPr id="616" name="Google Shape;616;p58"/>
            <p:cNvSpPr/>
            <p:nvPr/>
          </p:nvSpPr>
          <p:spPr>
            <a:xfrm>
              <a:off x="1228150" y="2939775"/>
              <a:ext cx="210600" cy="1611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17" name="Google Shape;617;p58"/>
            <p:cNvSpPr/>
            <p:nvPr/>
          </p:nvSpPr>
          <p:spPr>
            <a:xfrm>
              <a:off x="1228150" y="3092175"/>
              <a:ext cx="210600" cy="161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18" name="Google Shape;618;p58"/>
            <p:cNvSpPr/>
            <p:nvPr/>
          </p:nvSpPr>
          <p:spPr>
            <a:xfrm>
              <a:off x="1228150" y="3244575"/>
              <a:ext cx="210600" cy="1611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19" name="Google Shape;619;p58"/>
          <p:cNvGrpSpPr/>
          <p:nvPr/>
        </p:nvGrpSpPr>
        <p:grpSpPr>
          <a:xfrm>
            <a:off x="6119320" y="705000"/>
            <a:ext cx="111428" cy="465900"/>
            <a:chOff x="1228150" y="2939775"/>
            <a:chExt cx="210600" cy="465900"/>
          </a:xfrm>
        </p:grpSpPr>
        <p:sp>
          <p:nvSpPr>
            <p:cNvPr id="620" name="Google Shape;620;p58"/>
            <p:cNvSpPr/>
            <p:nvPr/>
          </p:nvSpPr>
          <p:spPr>
            <a:xfrm>
              <a:off x="1228150" y="2939775"/>
              <a:ext cx="210600" cy="161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1" name="Google Shape;621;p58"/>
            <p:cNvSpPr/>
            <p:nvPr/>
          </p:nvSpPr>
          <p:spPr>
            <a:xfrm>
              <a:off x="1228150" y="3092175"/>
              <a:ext cx="210600" cy="161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2" name="Google Shape;622;p58"/>
            <p:cNvSpPr/>
            <p:nvPr/>
          </p:nvSpPr>
          <p:spPr>
            <a:xfrm>
              <a:off x="1228150" y="3244575"/>
              <a:ext cx="210600" cy="161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23" name="Google Shape;623;p58"/>
          <p:cNvGrpSpPr/>
          <p:nvPr/>
        </p:nvGrpSpPr>
        <p:grpSpPr>
          <a:xfrm>
            <a:off x="5376370" y="2453325"/>
            <a:ext cx="111428" cy="465900"/>
            <a:chOff x="1228150" y="2939775"/>
            <a:chExt cx="210600" cy="465900"/>
          </a:xfrm>
        </p:grpSpPr>
        <p:sp>
          <p:nvSpPr>
            <p:cNvPr id="624" name="Google Shape;624;p58"/>
            <p:cNvSpPr/>
            <p:nvPr/>
          </p:nvSpPr>
          <p:spPr>
            <a:xfrm>
              <a:off x="1228150" y="2939775"/>
              <a:ext cx="210600" cy="161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5" name="Google Shape;625;p58"/>
            <p:cNvSpPr/>
            <p:nvPr/>
          </p:nvSpPr>
          <p:spPr>
            <a:xfrm>
              <a:off x="1228150" y="3092175"/>
              <a:ext cx="210600" cy="161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6" name="Google Shape;626;p58"/>
            <p:cNvSpPr/>
            <p:nvPr/>
          </p:nvSpPr>
          <p:spPr>
            <a:xfrm>
              <a:off x="1228150" y="3244575"/>
              <a:ext cx="210600" cy="161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27" name="Google Shape;627;p58"/>
          <p:cNvGrpSpPr/>
          <p:nvPr/>
        </p:nvGrpSpPr>
        <p:grpSpPr>
          <a:xfrm>
            <a:off x="6087570" y="2203150"/>
            <a:ext cx="111428" cy="465900"/>
            <a:chOff x="1228150" y="2939775"/>
            <a:chExt cx="210600" cy="465900"/>
          </a:xfrm>
        </p:grpSpPr>
        <p:sp>
          <p:nvSpPr>
            <p:cNvPr id="628" name="Google Shape;628;p58"/>
            <p:cNvSpPr/>
            <p:nvPr/>
          </p:nvSpPr>
          <p:spPr>
            <a:xfrm>
              <a:off x="1228150" y="2939775"/>
              <a:ext cx="210600" cy="161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9" name="Google Shape;629;p58"/>
            <p:cNvSpPr/>
            <p:nvPr/>
          </p:nvSpPr>
          <p:spPr>
            <a:xfrm>
              <a:off x="1228150" y="3092175"/>
              <a:ext cx="210600" cy="161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0" name="Google Shape;630;p58"/>
            <p:cNvSpPr/>
            <p:nvPr/>
          </p:nvSpPr>
          <p:spPr>
            <a:xfrm>
              <a:off x="1228150" y="3244575"/>
              <a:ext cx="210600" cy="161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31" name="Google Shape;631;p58"/>
          <p:cNvGrpSpPr/>
          <p:nvPr/>
        </p:nvGrpSpPr>
        <p:grpSpPr>
          <a:xfrm>
            <a:off x="7710170" y="3106450"/>
            <a:ext cx="111428" cy="465900"/>
            <a:chOff x="1228150" y="2939775"/>
            <a:chExt cx="210600" cy="465900"/>
          </a:xfrm>
        </p:grpSpPr>
        <p:sp>
          <p:nvSpPr>
            <p:cNvPr id="632" name="Google Shape;632;p58"/>
            <p:cNvSpPr/>
            <p:nvPr/>
          </p:nvSpPr>
          <p:spPr>
            <a:xfrm>
              <a:off x="1228150" y="2939775"/>
              <a:ext cx="210600" cy="161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3" name="Google Shape;633;p58"/>
            <p:cNvSpPr/>
            <p:nvPr/>
          </p:nvSpPr>
          <p:spPr>
            <a:xfrm>
              <a:off x="1228150" y="3092175"/>
              <a:ext cx="210600" cy="161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4" name="Google Shape;634;p58"/>
            <p:cNvSpPr/>
            <p:nvPr/>
          </p:nvSpPr>
          <p:spPr>
            <a:xfrm>
              <a:off x="1228150" y="3244575"/>
              <a:ext cx="210600" cy="161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35" name="Google Shape;635;p58"/>
          <p:cNvGrpSpPr/>
          <p:nvPr/>
        </p:nvGrpSpPr>
        <p:grpSpPr>
          <a:xfrm>
            <a:off x="7062595" y="2030975"/>
            <a:ext cx="111428" cy="465900"/>
            <a:chOff x="1228150" y="2939775"/>
            <a:chExt cx="210600" cy="465900"/>
          </a:xfrm>
        </p:grpSpPr>
        <p:sp>
          <p:nvSpPr>
            <p:cNvPr id="636" name="Google Shape;636;p58"/>
            <p:cNvSpPr/>
            <p:nvPr/>
          </p:nvSpPr>
          <p:spPr>
            <a:xfrm>
              <a:off x="1228150" y="2939775"/>
              <a:ext cx="210600" cy="161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7" name="Google Shape;637;p58"/>
            <p:cNvSpPr/>
            <p:nvPr/>
          </p:nvSpPr>
          <p:spPr>
            <a:xfrm>
              <a:off x="1228150" y="3092175"/>
              <a:ext cx="210600" cy="161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8" name="Google Shape;638;p58"/>
            <p:cNvSpPr/>
            <p:nvPr/>
          </p:nvSpPr>
          <p:spPr>
            <a:xfrm>
              <a:off x="1228150" y="3244575"/>
              <a:ext cx="210600" cy="161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39" name="Google Shape;639;p58"/>
          <p:cNvGrpSpPr/>
          <p:nvPr/>
        </p:nvGrpSpPr>
        <p:grpSpPr>
          <a:xfrm>
            <a:off x="7499370" y="654200"/>
            <a:ext cx="111428" cy="465900"/>
            <a:chOff x="1228150" y="2939775"/>
            <a:chExt cx="210600" cy="465900"/>
          </a:xfrm>
        </p:grpSpPr>
        <p:sp>
          <p:nvSpPr>
            <p:cNvPr id="640" name="Google Shape;640;p58"/>
            <p:cNvSpPr/>
            <p:nvPr/>
          </p:nvSpPr>
          <p:spPr>
            <a:xfrm>
              <a:off x="1228150" y="2939775"/>
              <a:ext cx="210600" cy="1611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1" name="Google Shape;641;p58"/>
            <p:cNvSpPr/>
            <p:nvPr/>
          </p:nvSpPr>
          <p:spPr>
            <a:xfrm>
              <a:off x="1228150" y="3092175"/>
              <a:ext cx="210600" cy="161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2" name="Google Shape;642;p58"/>
            <p:cNvSpPr/>
            <p:nvPr/>
          </p:nvSpPr>
          <p:spPr>
            <a:xfrm>
              <a:off x="1228150" y="3244575"/>
              <a:ext cx="210600" cy="161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43" name="Google Shape;643;p58"/>
          <p:cNvGrpSpPr/>
          <p:nvPr/>
        </p:nvGrpSpPr>
        <p:grpSpPr>
          <a:xfrm>
            <a:off x="7680045" y="1448775"/>
            <a:ext cx="111428" cy="465900"/>
            <a:chOff x="1228150" y="2939775"/>
            <a:chExt cx="210600" cy="465900"/>
          </a:xfrm>
        </p:grpSpPr>
        <p:sp>
          <p:nvSpPr>
            <p:cNvPr id="644" name="Google Shape;644;p58"/>
            <p:cNvSpPr/>
            <p:nvPr/>
          </p:nvSpPr>
          <p:spPr>
            <a:xfrm>
              <a:off x="1228150" y="2939775"/>
              <a:ext cx="210600" cy="161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5" name="Google Shape;645;p58"/>
            <p:cNvSpPr/>
            <p:nvPr/>
          </p:nvSpPr>
          <p:spPr>
            <a:xfrm>
              <a:off x="1228150" y="3092175"/>
              <a:ext cx="210600" cy="161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6" name="Google Shape;646;p58"/>
            <p:cNvSpPr/>
            <p:nvPr/>
          </p:nvSpPr>
          <p:spPr>
            <a:xfrm>
              <a:off x="1228150" y="3244575"/>
              <a:ext cx="210600" cy="161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47" name="Google Shape;647;p58"/>
          <p:cNvGrpSpPr/>
          <p:nvPr/>
        </p:nvGrpSpPr>
        <p:grpSpPr>
          <a:xfrm>
            <a:off x="7867670" y="3106450"/>
            <a:ext cx="111428" cy="465900"/>
            <a:chOff x="1228150" y="2939775"/>
            <a:chExt cx="210600" cy="465900"/>
          </a:xfrm>
        </p:grpSpPr>
        <p:sp>
          <p:nvSpPr>
            <p:cNvPr id="648" name="Google Shape;648;p58"/>
            <p:cNvSpPr/>
            <p:nvPr/>
          </p:nvSpPr>
          <p:spPr>
            <a:xfrm>
              <a:off x="1228150" y="2939775"/>
              <a:ext cx="210600" cy="161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9" name="Google Shape;649;p58"/>
            <p:cNvSpPr/>
            <p:nvPr/>
          </p:nvSpPr>
          <p:spPr>
            <a:xfrm>
              <a:off x="1228150" y="3092175"/>
              <a:ext cx="210600" cy="161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50" name="Google Shape;650;p58"/>
            <p:cNvSpPr/>
            <p:nvPr/>
          </p:nvSpPr>
          <p:spPr>
            <a:xfrm>
              <a:off x="1228150" y="3244575"/>
              <a:ext cx="210600" cy="161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51" name="Google Shape;651;p58"/>
          <p:cNvGrpSpPr/>
          <p:nvPr/>
        </p:nvGrpSpPr>
        <p:grpSpPr>
          <a:xfrm>
            <a:off x="7217445" y="2030975"/>
            <a:ext cx="111428" cy="465900"/>
            <a:chOff x="1228150" y="2939775"/>
            <a:chExt cx="210600" cy="465900"/>
          </a:xfrm>
        </p:grpSpPr>
        <p:sp>
          <p:nvSpPr>
            <p:cNvPr id="652" name="Google Shape;652;p58"/>
            <p:cNvSpPr/>
            <p:nvPr/>
          </p:nvSpPr>
          <p:spPr>
            <a:xfrm>
              <a:off x="1228150" y="2939775"/>
              <a:ext cx="210600" cy="1611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53" name="Google Shape;653;p58"/>
            <p:cNvSpPr/>
            <p:nvPr/>
          </p:nvSpPr>
          <p:spPr>
            <a:xfrm>
              <a:off x="1228150" y="3092175"/>
              <a:ext cx="210600" cy="161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54" name="Google Shape;654;p58"/>
            <p:cNvSpPr/>
            <p:nvPr/>
          </p:nvSpPr>
          <p:spPr>
            <a:xfrm>
              <a:off x="1228150" y="3244575"/>
              <a:ext cx="210600" cy="161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55" name="Google Shape;655;p58"/>
          <p:cNvGrpSpPr/>
          <p:nvPr/>
        </p:nvGrpSpPr>
        <p:grpSpPr>
          <a:xfrm>
            <a:off x="6219483" y="2203150"/>
            <a:ext cx="111428" cy="465900"/>
            <a:chOff x="1228150" y="2939775"/>
            <a:chExt cx="210600" cy="465900"/>
          </a:xfrm>
        </p:grpSpPr>
        <p:sp>
          <p:nvSpPr>
            <p:cNvPr id="656" name="Google Shape;656;p58"/>
            <p:cNvSpPr/>
            <p:nvPr/>
          </p:nvSpPr>
          <p:spPr>
            <a:xfrm>
              <a:off x="1228150" y="2939775"/>
              <a:ext cx="210600" cy="1611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57" name="Google Shape;657;p58"/>
            <p:cNvSpPr/>
            <p:nvPr/>
          </p:nvSpPr>
          <p:spPr>
            <a:xfrm>
              <a:off x="1228150" y="3092175"/>
              <a:ext cx="210600" cy="161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58" name="Google Shape;658;p58"/>
            <p:cNvSpPr/>
            <p:nvPr/>
          </p:nvSpPr>
          <p:spPr>
            <a:xfrm>
              <a:off x="1228150" y="3244575"/>
              <a:ext cx="210600" cy="161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59" name="Google Shape;659;p58"/>
          <p:cNvGrpSpPr/>
          <p:nvPr/>
        </p:nvGrpSpPr>
        <p:grpSpPr>
          <a:xfrm>
            <a:off x="8025170" y="3106450"/>
            <a:ext cx="111428" cy="465900"/>
            <a:chOff x="1228150" y="2939775"/>
            <a:chExt cx="210600" cy="465900"/>
          </a:xfrm>
        </p:grpSpPr>
        <p:sp>
          <p:nvSpPr>
            <p:cNvPr id="660" name="Google Shape;660;p58"/>
            <p:cNvSpPr/>
            <p:nvPr/>
          </p:nvSpPr>
          <p:spPr>
            <a:xfrm>
              <a:off x="1228150" y="2939775"/>
              <a:ext cx="210600" cy="1611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1" name="Google Shape;661;p58"/>
            <p:cNvSpPr/>
            <p:nvPr/>
          </p:nvSpPr>
          <p:spPr>
            <a:xfrm>
              <a:off x="1228150" y="3092175"/>
              <a:ext cx="210600" cy="161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2" name="Google Shape;662;p58"/>
            <p:cNvSpPr/>
            <p:nvPr/>
          </p:nvSpPr>
          <p:spPr>
            <a:xfrm>
              <a:off x="1228150" y="3244575"/>
              <a:ext cx="210600" cy="161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63" name="Google Shape;663;p58"/>
          <p:cNvGrpSpPr/>
          <p:nvPr/>
        </p:nvGrpSpPr>
        <p:grpSpPr>
          <a:xfrm>
            <a:off x="6351383" y="2203150"/>
            <a:ext cx="111428" cy="465900"/>
            <a:chOff x="1228150" y="2939775"/>
            <a:chExt cx="210600" cy="465900"/>
          </a:xfrm>
        </p:grpSpPr>
        <p:sp>
          <p:nvSpPr>
            <p:cNvPr id="664" name="Google Shape;664;p58"/>
            <p:cNvSpPr/>
            <p:nvPr/>
          </p:nvSpPr>
          <p:spPr>
            <a:xfrm>
              <a:off x="1228150" y="2939775"/>
              <a:ext cx="210600" cy="161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5" name="Google Shape;665;p58"/>
            <p:cNvSpPr/>
            <p:nvPr/>
          </p:nvSpPr>
          <p:spPr>
            <a:xfrm>
              <a:off x="1228150" y="3092175"/>
              <a:ext cx="210600" cy="161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6" name="Google Shape;666;p58"/>
            <p:cNvSpPr/>
            <p:nvPr/>
          </p:nvSpPr>
          <p:spPr>
            <a:xfrm>
              <a:off x="1228150" y="3244575"/>
              <a:ext cx="210600" cy="161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67" name="Google Shape;667;p58"/>
          <p:cNvGrpSpPr/>
          <p:nvPr/>
        </p:nvGrpSpPr>
        <p:grpSpPr>
          <a:xfrm>
            <a:off x="7372295" y="2030975"/>
            <a:ext cx="111428" cy="465900"/>
            <a:chOff x="1228150" y="2939775"/>
            <a:chExt cx="210600" cy="465900"/>
          </a:xfrm>
        </p:grpSpPr>
        <p:sp>
          <p:nvSpPr>
            <p:cNvPr id="668" name="Google Shape;668;p58"/>
            <p:cNvSpPr/>
            <p:nvPr/>
          </p:nvSpPr>
          <p:spPr>
            <a:xfrm>
              <a:off x="1228150" y="2939775"/>
              <a:ext cx="210600" cy="161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9" name="Google Shape;669;p58"/>
            <p:cNvSpPr/>
            <p:nvPr/>
          </p:nvSpPr>
          <p:spPr>
            <a:xfrm>
              <a:off x="1228150" y="3092175"/>
              <a:ext cx="210600" cy="161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0" name="Google Shape;670;p58"/>
            <p:cNvSpPr/>
            <p:nvPr/>
          </p:nvSpPr>
          <p:spPr>
            <a:xfrm>
              <a:off x="1228150" y="3244575"/>
              <a:ext cx="210600" cy="161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71" name="Google Shape;671;p58"/>
          <p:cNvGrpSpPr/>
          <p:nvPr/>
        </p:nvGrpSpPr>
        <p:grpSpPr>
          <a:xfrm>
            <a:off x="6087583" y="3880950"/>
            <a:ext cx="111428" cy="465900"/>
            <a:chOff x="1228150" y="2939775"/>
            <a:chExt cx="210600" cy="465900"/>
          </a:xfrm>
        </p:grpSpPr>
        <p:sp>
          <p:nvSpPr>
            <p:cNvPr id="672" name="Google Shape;672;p58"/>
            <p:cNvSpPr/>
            <p:nvPr/>
          </p:nvSpPr>
          <p:spPr>
            <a:xfrm>
              <a:off x="1228150" y="2939775"/>
              <a:ext cx="210600" cy="1611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3" name="Google Shape;673;p58"/>
            <p:cNvSpPr/>
            <p:nvPr/>
          </p:nvSpPr>
          <p:spPr>
            <a:xfrm>
              <a:off x="1228150" y="3092175"/>
              <a:ext cx="210600" cy="161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4" name="Google Shape;674;p58"/>
            <p:cNvSpPr/>
            <p:nvPr/>
          </p:nvSpPr>
          <p:spPr>
            <a:xfrm>
              <a:off x="1228150" y="3244575"/>
              <a:ext cx="210600" cy="161100"/>
            </a:xfrm>
            <a:prstGeom prst="rect">
              <a:avLst/>
            </a:prstGeom>
            <a:solidFill>
              <a:srgbClr val="741B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75" name="Google Shape;675;p58"/>
          <p:cNvGrpSpPr/>
          <p:nvPr/>
        </p:nvGrpSpPr>
        <p:grpSpPr>
          <a:xfrm>
            <a:off x="7217445" y="3633300"/>
            <a:ext cx="111428" cy="465900"/>
            <a:chOff x="1228150" y="2939775"/>
            <a:chExt cx="210600" cy="465900"/>
          </a:xfrm>
        </p:grpSpPr>
        <p:sp>
          <p:nvSpPr>
            <p:cNvPr id="676" name="Google Shape;676;p58"/>
            <p:cNvSpPr/>
            <p:nvPr/>
          </p:nvSpPr>
          <p:spPr>
            <a:xfrm>
              <a:off x="1228150" y="2939775"/>
              <a:ext cx="210600" cy="1611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7" name="Google Shape;677;p58"/>
            <p:cNvSpPr/>
            <p:nvPr/>
          </p:nvSpPr>
          <p:spPr>
            <a:xfrm>
              <a:off x="1228150" y="3092175"/>
              <a:ext cx="210600" cy="1611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8" name="Google Shape;678;p58"/>
            <p:cNvSpPr/>
            <p:nvPr/>
          </p:nvSpPr>
          <p:spPr>
            <a:xfrm>
              <a:off x="1228150" y="3244575"/>
              <a:ext cx="210600" cy="1611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79" name="Google Shape;679;p58"/>
          <p:cNvGrpSpPr/>
          <p:nvPr/>
        </p:nvGrpSpPr>
        <p:grpSpPr>
          <a:xfrm>
            <a:off x="7715270" y="4594650"/>
            <a:ext cx="111428" cy="465900"/>
            <a:chOff x="1228150" y="2939775"/>
            <a:chExt cx="210600" cy="465900"/>
          </a:xfrm>
        </p:grpSpPr>
        <p:sp>
          <p:nvSpPr>
            <p:cNvPr id="680" name="Google Shape;680;p58"/>
            <p:cNvSpPr/>
            <p:nvPr/>
          </p:nvSpPr>
          <p:spPr>
            <a:xfrm>
              <a:off x="1228150" y="2939775"/>
              <a:ext cx="210600" cy="1611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1" name="Google Shape;681;p58"/>
            <p:cNvSpPr/>
            <p:nvPr/>
          </p:nvSpPr>
          <p:spPr>
            <a:xfrm>
              <a:off x="1228150" y="3092175"/>
              <a:ext cx="210600" cy="1611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2" name="Google Shape;682;p58"/>
            <p:cNvSpPr/>
            <p:nvPr/>
          </p:nvSpPr>
          <p:spPr>
            <a:xfrm>
              <a:off x="1228150" y="3244575"/>
              <a:ext cx="210600" cy="1611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9"/>
          <p:cNvSpPr/>
          <p:nvPr/>
        </p:nvSpPr>
        <p:spPr>
          <a:xfrm>
            <a:off x="6470350" y="4687050"/>
            <a:ext cx="1207800" cy="277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8" name="Google Shape;688;p59"/>
          <p:cNvSpPr/>
          <p:nvPr/>
        </p:nvSpPr>
        <p:spPr>
          <a:xfrm>
            <a:off x="6470350" y="4306050"/>
            <a:ext cx="1207800" cy="2778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9" name="Google Shape;689;p59"/>
          <p:cNvSpPr/>
          <p:nvPr/>
        </p:nvSpPr>
        <p:spPr>
          <a:xfrm>
            <a:off x="6470350" y="3925050"/>
            <a:ext cx="1207800" cy="2778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90" name="Google Shape;690;p59"/>
          <p:cNvSpPr/>
          <p:nvPr/>
        </p:nvSpPr>
        <p:spPr>
          <a:xfrm>
            <a:off x="6470350" y="3544050"/>
            <a:ext cx="1207800" cy="277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91" name="Google Shape;691;p59"/>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Prediction &amp; Learning</a:t>
            </a:r>
            <a:endParaRPr/>
          </a:p>
        </p:txBody>
      </p:sp>
      <p:grpSp>
        <p:nvGrpSpPr>
          <p:cNvPr id="692" name="Google Shape;692;p59"/>
          <p:cNvGrpSpPr/>
          <p:nvPr/>
        </p:nvGrpSpPr>
        <p:grpSpPr>
          <a:xfrm>
            <a:off x="466574" y="1538925"/>
            <a:ext cx="2460789" cy="829475"/>
            <a:chOff x="641619" y="2008400"/>
            <a:chExt cx="2137400" cy="829475"/>
          </a:xfrm>
        </p:grpSpPr>
        <p:sp>
          <p:nvSpPr>
            <p:cNvPr id="693" name="Google Shape;693;p59"/>
            <p:cNvSpPr/>
            <p:nvPr/>
          </p:nvSpPr>
          <p:spPr>
            <a:xfrm>
              <a:off x="1351500" y="2322475"/>
              <a:ext cx="257700" cy="257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A</a:t>
              </a:r>
              <a:endParaRPr b="1" sz="1200">
                <a:latin typeface="Calibri"/>
                <a:ea typeface="Calibri"/>
                <a:cs typeface="Calibri"/>
                <a:sym typeface="Calibri"/>
              </a:endParaRPr>
            </a:p>
          </p:txBody>
        </p:sp>
        <p:sp>
          <p:nvSpPr>
            <p:cNvPr id="694" name="Google Shape;694;p59"/>
            <p:cNvSpPr/>
            <p:nvPr/>
          </p:nvSpPr>
          <p:spPr>
            <a:xfrm>
              <a:off x="2301354" y="2008400"/>
              <a:ext cx="257700" cy="25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B</a:t>
              </a:r>
              <a:endParaRPr b="1" sz="1200">
                <a:latin typeface="Calibri"/>
                <a:ea typeface="Calibri"/>
                <a:cs typeface="Calibri"/>
                <a:sym typeface="Calibri"/>
              </a:endParaRPr>
            </a:p>
          </p:txBody>
        </p:sp>
        <p:sp>
          <p:nvSpPr>
            <p:cNvPr id="695" name="Google Shape;695;p59"/>
            <p:cNvSpPr/>
            <p:nvPr/>
          </p:nvSpPr>
          <p:spPr>
            <a:xfrm>
              <a:off x="2521319" y="2580175"/>
              <a:ext cx="257700" cy="2577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a:t>
              </a:r>
              <a:endParaRPr b="1" sz="1200">
                <a:latin typeface="Calibri"/>
                <a:ea typeface="Calibri"/>
                <a:cs typeface="Calibri"/>
                <a:sym typeface="Calibri"/>
              </a:endParaRPr>
            </a:p>
          </p:txBody>
        </p:sp>
        <p:sp>
          <p:nvSpPr>
            <p:cNvPr id="696" name="Google Shape;696;p59"/>
            <p:cNvSpPr/>
            <p:nvPr/>
          </p:nvSpPr>
          <p:spPr>
            <a:xfrm>
              <a:off x="641619" y="2580175"/>
              <a:ext cx="257700" cy="257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D</a:t>
              </a:r>
              <a:endParaRPr b="1" sz="1000">
                <a:latin typeface="Calibri"/>
                <a:ea typeface="Calibri"/>
                <a:cs typeface="Calibri"/>
                <a:sym typeface="Calibri"/>
              </a:endParaRPr>
            </a:p>
          </p:txBody>
        </p:sp>
        <p:cxnSp>
          <p:nvCxnSpPr>
            <p:cNvPr id="697" name="Google Shape;697;p59"/>
            <p:cNvCxnSpPr>
              <a:stCxn id="693" idx="6"/>
              <a:endCxn id="694" idx="2"/>
            </p:cNvCxnSpPr>
            <p:nvPr/>
          </p:nvCxnSpPr>
          <p:spPr>
            <a:xfrm flipH="1" rot="10800000">
              <a:off x="1609200" y="2137225"/>
              <a:ext cx="692100" cy="314100"/>
            </a:xfrm>
            <a:prstGeom prst="straightConnector1">
              <a:avLst/>
            </a:prstGeom>
            <a:noFill/>
            <a:ln cap="flat" cmpd="sng" w="9525">
              <a:solidFill>
                <a:schemeClr val="dk2"/>
              </a:solidFill>
              <a:prstDash val="solid"/>
              <a:round/>
              <a:headEnd len="med" w="med" type="none"/>
              <a:tailEnd len="med" w="med" type="none"/>
            </a:ln>
          </p:spPr>
        </p:cxnSp>
        <p:cxnSp>
          <p:nvCxnSpPr>
            <p:cNvPr id="698" name="Google Shape;698;p59"/>
            <p:cNvCxnSpPr>
              <a:stCxn id="694" idx="5"/>
              <a:endCxn id="695" idx="0"/>
            </p:cNvCxnSpPr>
            <p:nvPr/>
          </p:nvCxnSpPr>
          <p:spPr>
            <a:xfrm>
              <a:off x="2521315" y="2228361"/>
              <a:ext cx="129000" cy="3519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59"/>
            <p:cNvCxnSpPr>
              <a:stCxn id="693" idx="6"/>
              <a:endCxn id="695" idx="2"/>
            </p:cNvCxnSpPr>
            <p:nvPr/>
          </p:nvCxnSpPr>
          <p:spPr>
            <a:xfrm>
              <a:off x="1609200" y="2451325"/>
              <a:ext cx="912000" cy="257700"/>
            </a:xfrm>
            <a:prstGeom prst="straightConnector1">
              <a:avLst/>
            </a:prstGeom>
            <a:noFill/>
            <a:ln cap="flat" cmpd="sng" w="9525">
              <a:solidFill>
                <a:schemeClr val="dk2"/>
              </a:solidFill>
              <a:prstDash val="solid"/>
              <a:round/>
              <a:headEnd len="med" w="med" type="none"/>
              <a:tailEnd len="med" w="med" type="none"/>
            </a:ln>
          </p:spPr>
        </p:cxnSp>
        <p:cxnSp>
          <p:nvCxnSpPr>
            <p:cNvPr id="700" name="Google Shape;700;p59"/>
            <p:cNvCxnSpPr>
              <a:stCxn id="696" idx="6"/>
              <a:endCxn id="693" idx="3"/>
            </p:cNvCxnSpPr>
            <p:nvPr/>
          </p:nvCxnSpPr>
          <p:spPr>
            <a:xfrm flipH="1" rot="10800000">
              <a:off x="899319" y="2542525"/>
              <a:ext cx="489900" cy="166500"/>
            </a:xfrm>
            <a:prstGeom prst="straightConnector1">
              <a:avLst/>
            </a:prstGeom>
            <a:noFill/>
            <a:ln cap="flat" cmpd="sng" w="9525">
              <a:solidFill>
                <a:schemeClr val="dk2"/>
              </a:solidFill>
              <a:prstDash val="solid"/>
              <a:round/>
              <a:headEnd len="med" w="med" type="none"/>
              <a:tailEnd len="med" w="med" type="none"/>
            </a:ln>
          </p:spPr>
        </p:cxnSp>
      </p:grpSp>
      <p:grpSp>
        <p:nvGrpSpPr>
          <p:cNvPr id="701" name="Google Shape;701;p59"/>
          <p:cNvGrpSpPr/>
          <p:nvPr/>
        </p:nvGrpSpPr>
        <p:grpSpPr>
          <a:xfrm>
            <a:off x="5495774" y="1767525"/>
            <a:ext cx="2460789" cy="829475"/>
            <a:chOff x="641619" y="2008400"/>
            <a:chExt cx="2137400" cy="829475"/>
          </a:xfrm>
        </p:grpSpPr>
        <p:sp>
          <p:nvSpPr>
            <p:cNvPr id="702" name="Google Shape;702;p59"/>
            <p:cNvSpPr/>
            <p:nvPr/>
          </p:nvSpPr>
          <p:spPr>
            <a:xfrm>
              <a:off x="1351500" y="2322475"/>
              <a:ext cx="257700" cy="257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A</a:t>
              </a:r>
              <a:endParaRPr b="1" sz="1200">
                <a:latin typeface="Calibri"/>
                <a:ea typeface="Calibri"/>
                <a:cs typeface="Calibri"/>
                <a:sym typeface="Calibri"/>
              </a:endParaRPr>
            </a:p>
          </p:txBody>
        </p:sp>
        <p:sp>
          <p:nvSpPr>
            <p:cNvPr id="703" name="Google Shape;703;p59"/>
            <p:cNvSpPr/>
            <p:nvPr/>
          </p:nvSpPr>
          <p:spPr>
            <a:xfrm>
              <a:off x="2301354" y="2008400"/>
              <a:ext cx="257700" cy="25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B</a:t>
              </a:r>
              <a:endParaRPr b="1" sz="1200">
                <a:latin typeface="Calibri"/>
                <a:ea typeface="Calibri"/>
                <a:cs typeface="Calibri"/>
                <a:sym typeface="Calibri"/>
              </a:endParaRPr>
            </a:p>
          </p:txBody>
        </p:sp>
        <p:sp>
          <p:nvSpPr>
            <p:cNvPr id="704" name="Google Shape;704;p59"/>
            <p:cNvSpPr/>
            <p:nvPr/>
          </p:nvSpPr>
          <p:spPr>
            <a:xfrm>
              <a:off x="2521319" y="2580175"/>
              <a:ext cx="257700" cy="2577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a:t>
              </a:r>
              <a:endParaRPr b="1" sz="1200">
                <a:latin typeface="Calibri"/>
                <a:ea typeface="Calibri"/>
                <a:cs typeface="Calibri"/>
                <a:sym typeface="Calibri"/>
              </a:endParaRPr>
            </a:p>
          </p:txBody>
        </p:sp>
        <p:sp>
          <p:nvSpPr>
            <p:cNvPr id="705" name="Google Shape;705;p59"/>
            <p:cNvSpPr/>
            <p:nvPr/>
          </p:nvSpPr>
          <p:spPr>
            <a:xfrm>
              <a:off x="641619" y="2580175"/>
              <a:ext cx="257700" cy="257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D</a:t>
              </a:r>
              <a:endParaRPr b="1" sz="1000">
                <a:latin typeface="Calibri"/>
                <a:ea typeface="Calibri"/>
                <a:cs typeface="Calibri"/>
                <a:sym typeface="Calibri"/>
              </a:endParaRPr>
            </a:p>
          </p:txBody>
        </p:sp>
        <p:cxnSp>
          <p:nvCxnSpPr>
            <p:cNvPr id="706" name="Google Shape;706;p59"/>
            <p:cNvCxnSpPr>
              <a:stCxn id="702" idx="6"/>
              <a:endCxn id="703" idx="2"/>
            </p:cNvCxnSpPr>
            <p:nvPr/>
          </p:nvCxnSpPr>
          <p:spPr>
            <a:xfrm flipH="1" rot="10800000">
              <a:off x="1609200" y="2137225"/>
              <a:ext cx="692100" cy="314100"/>
            </a:xfrm>
            <a:prstGeom prst="straightConnector1">
              <a:avLst/>
            </a:prstGeom>
            <a:noFill/>
            <a:ln cap="flat" cmpd="sng" w="9525">
              <a:solidFill>
                <a:schemeClr val="dk2"/>
              </a:solidFill>
              <a:prstDash val="solid"/>
              <a:round/>
              <a:headEnd len="med" w="med" type="none"/>
              <a:tailEnd len="med" w="med" type="none"/>
            </a:ln>
          </p:spPr>
        </p:cxnSp>
        <p:cxnSp>
          <p:nvCxnSpPr>
            <p:cNvPr id="707" name="Google Shape;707;p59"/>
            <p:cNvCxnSpPr>
              <a:stCxn id="703" idx="5"/>
              <a:endCxn id="704" idx="0"/>
            </p:cNvCxnSpPr>
            <p:nvPr/>
          </p:nvCxnSpPr>
          <p:spPr>
            <a:xfrm>
              <a:off x="2521315" y="2228361"/>
              <a:ext cx="129000" cy="351900"/>
            </a:xfrm>
            <a:prstGeom prst="straightConnector1">
              <a:avLst/>
            </a:prstGeom>
            <a:noFill/>
            <a:ln cap="flat" cmpd="sng" w="9525">
              <a:solidFill>
                <a:schemeClr val="dk2"/>
              </a:solidFill>
              <a:prstDash val="solid"/>
              <a:round/>
              <a:headEnd len="med" w="med" type="none"/>
              <a:tailEnd len="med" w="med" type="none"/>
            </a:ln>
          </p:spPr>
        </p:cxnSp>
        <p:cxnSp>
          <p:nvCxnSpPr>
            <p:cNvPr id="708" name="Google Shape;708;p59"/>
            <p:cNvCxnSpPr>
              <a:stCxn id="702" idx="6"/>
              <a:endCxn id="704" idx="2"/>
            </p:cNvCxnSpPr>
            <p:nvPr/>
          </p:nvCxnSpPr>
          <p:spPr>
            <a:xfrm>
              <a:off x="1609200" y="2451325"/>
              <a:ext cx="912000" cy="257700"/>
            </a:xfrm>
            <a:prstGeom prst="straightConnector1">
              <a:avLst/>
            </a:prstGeom>
            <a:noFill/>
            <a:ln cap="flat" cmpd="sng" w="9525">
              <a:solidFill>
                <a:schemeClr val="dk2"/>
              </a:solidFill>
              <a:prstDash val="solid"/>
              <a:round/>
              <a:headEnd len="med" w="med" type="none"/>
              <a:tailEnd len="med" w="med" type="none"/>
            </a:ln>
          </p:spPr>
        </p:cxnSp>
        <p:cxnSp>
          <p:nvCxnSpPr>
            <p:cNvPr id="709" name="Google Shape;709;p59"/>
            <p:cNvCxnSpPr>
              <a:stCxn id="705" idx="6"/>
              <a:endCxn id="702" idx="3"/>
            </p:cNvCxnSpPr>
            <p:nvPr/>
          </p:nvCxnSpPr>
          <p:spPr>
            <a:xfrm flipH="1" rot="10800000">
              <a:off x="899319" y="2542525"/>
              <a:ext cx="489900" cy="166500"/>
            </a:xfrm>
            <a:prstGeom prst="straightConnector1">
              <a:avLst/>
            </a:prstGeom>
            <a:noFill/>
            <a:ln cap="flat" cmpd="sng" w="9525">
              <a:solidFill>
                <a:schemeClr val="dk2"/>
              </a:solidFill>
              <a:prstDash val="solid"/>
              <a:round/>
              <a:headEnd len="med" w="med" type="none"/>
              <a:tailEnd len="med" w="med" type="none"/>
            </a:ln>
          </p:spPr>
        </p:cxnSp>
      </p:grpSp>
      <p:sp>
        <p:nvSpPr>
          <p:cNvPr id="710" name="Google Shape;710;p59"/>
          <p:cNvSpPr txBox="1"/>
          <p:nvPr/>
        </p:nvSpPr>
        <p:spPr>
          <a:xfrm>
            <a:off x="3648650" y="2139800"/>
            <a:ext cx="959400" cy="2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Forward </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 sz="1200">
                <a:solidFill>
                  <a:schemeClr val="dk1"/>
                </a:solidFill>
                <a:latin typeface="Calibri"/>
                <a:ea typeface="Calibri"/>
                <a:cs typeface="Calibri"/>
                <a:sym typeface="Calibri"/>
              </a:rPr>
              <a:t>Pass</a:t>
            </a:r>
            <a:endParaRPr sz="1200">
              <a:solidFill>
                <a:schemeClr val="dk1"/>
              </a:solidFill>
              <a:latin typeface="Calibri"/>
              <a:ea typeface="Calibri"/>
              <a:cs typeface="Calibri"/>
              <a:sym typeface="Calibri"/>
            </a:endParaRPr>
          </a:p>
        </p:txBody>
      </p:sp>
      <p:grpSp>
        <p:nvGrpSpPr>
          <p:cNvPr id="711" name="Google Shape;711;p59"/>
          <p:cNvGrpSpPr/>
          <p:nvPr/>
        </p:nvGrpSpPr>
        <p:grpSpPr>
          <a:xfrm>
            <a:off x="5536795" y="1271100"/>
            <a:ext cx="2594703" cy="1427250"/>
            <a:chOff x="5231995" y="3633300"/>
            <a:chExt cx="2594703" cy="1427250"/>
          </a:xfrm>
        </p:grpSpPr>
        <p:grpSp>
          <p:nvGrpSpPr>
            <p:cNvPr id="712" name="Google Shape;712;p59"/>
            <p:cNvGrpSpPr/>
            <p:nvPr/>
          </p:nvGrpSpPr>
          <p:grpSpPr>
            <a:xfrm>
              <a:off x="5231995" y="4129725"/>
              <a:ext cx="111428" cy="465900"/>
              <a:chOff x="1228150" y="2939775"/>
              <a:chExt cx="210600" cy="465900"/>
            </a:xfrm>
          </p:grpSpPr>
          <p:sp>
            <p:nvSpPr>
              <p:cNvPr id="713" name="Google Shape;713;p59"/>
              <p:cNvSpPr/>
              <p:nvPr/>
            </p:nvSpPr>
            <p:spPr>
              <a:xfrm>
                <a:off x="1228150" y="2939775"/>
                <a:ext cx="210600" cy="161100"/>
              </a:xfrm>
              <a:prstGeom prst="rect">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14" name="Google Shape;714;p59"/>
              <p:cNvSpPr/>
              <p:nvPr/>
            </p:nvSpPr>
            <p:spPr>
              <a:xfrm>
                <a:off x="1228150" y="3092175"/>
                <a:ext cx="210600" cy="161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15" name="Google Shape;715;p59"/>
              <p:cNvSpPr/>
              <p:nvPr/>
            </p:nvSpPr>
            <p:spPr>
              <a:xfrm>
                <a:off x="1228150" y="3244575"/>
                <a:ext cx="210600" cy="161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716" name="Google Shape;716;p59"/>
            <p:cNvGrpSpPr/>
            <p:nvPr/>
          </p:nvGrpSpPr>
          <p:grpSpPr>
            <a:xfrm>
              <a:off x="6087583" y="3880950"/>
              <a:ext cx="111428" cy="465900"/>
              <a:chOff x="1228150" y="2939775"/>
              <a:chExt cx="210600" cy="465900"/>
            </a:xfrm>
          </p:grpSpPr>
          <p:sp>
            <p:nvSpPr>
              <p:cNvPr id="717" name="Google Shape;717;p59"/>
              <p:cNvSpPr/>
              <p:nvPr/>
            </p:nvSpPr>
            <p:spPr>
              <a:xfrm>
                <a:off x="1228150" y="2939775"/>
                <a:ext cx="210600" cy="1611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18" name="Google Shape;718;p59"/>
              <p:cNvSpPr/>
              <p:nvPr/>
            </p:nvSpPr>
            <p:spPr>
              <a:xfrm>
                <a:off x="1228150" y="3092175"/>
                <a:ext cx="210600" cy="161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19" name="Google Shape;719;p59"/>
              <p:cNvSpPr/>
              <p:nvPr/>
            </p:nvSpPr>
            <p:spPr>
              <a:xfrm>
                <a:off x="1228150" y="3244575"/>
                <a:ext cx="210600" cy="161100"/>
              </a:xfrm>
              <a:prstGeom prst="rect">
                <a:avLst/>
              </a:prstGeom>
              <a:solidFill>
                <a:srgbClr val="741B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720" name="Google Shape;720;p59"/>
            <p:cNvGrpSpPr/>
            <p:nvPr/>
          </p:nvGrpSpPr>
          <p:grpSpPr>
            <a:xfrm>
              <a:off x="7217445" y="3633300"/>
              <a:ext cx="111428" cy="465900"/>
              <a:chOff x="1228150" y="2939775"/>
              <a:chExt cx="210600" cy="465900"/>
            </a:xfrm>
          </p:grpSpPr>
          <p:sp>
            <p:nvSpPr>
              <p:cNvPr id="721" name="Google Shape;721;p59"/>
              <p:cNvSpPr/>
              <p:nvPr/>
            </p:nvSpPr>
            <p:spPr>
              <a:xfrm>
                <a:off x="1228150" y="2939775"/>
                <a:ext cx="210600" cy="1611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2" name="Google Shape;722;p59"/>
              <p:cNvSpPr/>
              <p:nvPr/>
            </p:nvSpPr>
            <p:spPr>
              <a:xfrm>
                <a:off x="1228150" y="3092175"/>
                <a:ext cx="210600" cy="1611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3" name="Google Shape;723;p59"/>
              <p:cNvSpPr/>
              <p:nvPr/>
            </p:nvSpPr>
            <p:spPr>
              <a:xfrm>
                <a:off x="1228150" y="3244575"/>
                <a:ext cx="210600" cy="1611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724" name="Google Shape;724;p59"/>
            <p:cNvGrpSpPr/>
            <p:nvPr/>
          </p:nvGrpSpPr>
          <p:grpSpPr>
            <a:xfrm>
              <a:off x="7715270" y="4594650"/>
              <a:ext cx="111428" cy="465900"/>
              <a:chOff x="1228150" y="2939775"/>
              <a:chExt cx="210600" cy="465900"/>
            </a:xfrm>
          </p:grpSpPr>
          <p:sp>
            <p:nvSpPr>
              <p:cNvPr id="725" name="Google Shape;725;p59"/>
              <p:cNvSpPr/>
              <p:nvPr/>
            </p:nvSpPr>
            <p:spPr>
              <a:xfrm>
                <a:off x="1228150" y="2939775"/>
                <a:ext cx="210600" cy="1611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6" name="Google Shape;726;p59"/>
              <p:cNvSpPr/>
              <p:nvPr/>
            </p:nvSpPr>
            <p:spPr>
              <a:xfrm>
                <a:off x="1228150" y="3092175"/>
                <a:ext cx="210600" cy="1611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7" name="Google Shape;727;p59"/>
              <p:cNvSpPr/>
              <p:nvPr/>
            </p:nvSpPr>
            <p:spPr>
              <a:xfrm>
                <a:off x="1228150" y="3244575"/>
                <a:ext cx="210600" cy="1611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sp>
        <p:nvSpPr>
          <p:cNvPr id="728" name="Google Shape;728;p59"/>
          <p:cNvSpPr/>
          <p:nvPr/>
        </p:nvSpPr>
        <p:spPr>
          <a:xfrm>
            <a:off x="3830900" y="1829750"/>
            <a:ext cx="594900" cy="24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9" name="Google Shape;729;p59"/>
          <p:cNvSpPr/>
          <p:nvPr/>
        </p:nvSpPr>
        <p:spPr>
          <a:xfrm>
            <a:off x="3830900" y="3432438"/>
            <a:ext cx="594900" cy="24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30" name="Google Shape;730;p59"/>
          <p:cNvSpPr txBox="1"/>
          <p:nvPr/>
        </p:nvSpPr>
        <p:spPr>
          <a:xfrm>
            <a:off x="3143700" y="3913975"/>
            <a:ext cx="16857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Prediction Head </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 sz="1200">
                <a:solidFill>
                  <a:schemeClr val="dk1"/>
                </a:solidFill>
                <a:latin typeface="Calibri"/>
                <a:ea typeface="Calibri"/>
                <a:cs typeface="Calibri"/>
                <a:sym typeface="Calibri"/>
              </a:rPr>
              <a:t>&amp; </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 sz="1200">
                <a:solidFill>
                  <a:schemeClr val="dk1"/>
                </a:solidFill>
                <a:latin typeface="Calibri"/>
                <a:ea typeface="Calibri"/>
                <a:cs typeface="Calibri"/>
                <a:sym typeface="Calibri"/>
              </a:rPr>
              <a:t>Loss Computation</a:t>
            </a:r>
            <a:endParaRPr sz="1200">
              <a:solidFill>
                <a:schemeClr val="dk1"/>
              </a:solidFill>
              <a:latin typeface="Calibri"/>
              <a:ea typeface="Calibri"/>
              <a:cs typeface="Calibri"/>
              <a:sym typeface="Calibri"/>
            </a:endParaRPr>
          </a:p>
        </p:txBody>
      </p:sp>
      <p:sp>
        <p:nvSpPr>
          <p:cNvPr id="731" name="Google Shape;731;p59"/>
          <p:cNvSpPr txBox="1"/>
          <p:nvPr/>
        </p:nvSpPr>
        <p:spPr>
          <a:xfrm>
            <a:off x="7124950" y="2969600"/>
            <a:ext cx="5949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Labels</a:t>
            </a:r>
            <a:endParaRPr sz="1200">
              <a:solidFill>
                <a:schemeClr val="dk1"/>
              </a:solidFill>
              <a:latin typeface="Calibri"/>
              <a:ea typeface="Calibri"/>
              <a:cs typeface="Calibri"/>
              <a:sym typeface="Calibri"/>
            </a:endParaRPr>
          </a:p>
        </p:txBody>
      </p:sp>
      <p:sp>
        <p:nvSpPr>
          <p:cNvPr id="732" name="Google Shape;732;p59"/>
          <p:cNvSpPr txBox="1"/>
          <p:nvPr/>
        </p:nvSpPr>
        <p:spPr>
          <a:xfrm>
            <a:off x="6020925" y="2938013"/>
            <a:ext cx="15120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Output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33" name="Google Shape;733;p59"/>
          <p:cNvSpPr txBox="1"/>
          <p:nvPr/>
        </p:nvSpPr>
        <p:spPr>
          <a:xfrm>
            <a:off x="5066725" y="2969600"/>
            <a:ext cx="15120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Embeddings</a:t>
            </a:r>
            <a:endParaRPr sz="1200">
              <a:solidFill>
                <a:schemeClr val="dk1"/>
              </a:solidFill>
              <a:latin typeface="Calibri"/>
              <a:ea typeface="Calibri"/>
              <a:cs typeface="Calibri"/>
              <a:sym typeface="Calibri"/>
            </a:endParaRPr>
          </a:p>
        </p:txBody>
      </p:sp>
      <p:sp>
        <p:nvSpPr>
          <p:cNvPr id="734" name="Google Shape;734;p59"/>
          <p:cNvSpPr txBox="1"/>
          <p:nvPr/>
        </p:nvSpPr>
        <p:spPr>
          <a:xfrm>
            <a:off x="4273400" y="2969600"/>
            <a:ext cx="15120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Node</a:t>
            </a:r>
            <a:endParaRPr sz="1200">
              <a:solidFill>
                <a:schemeClr val="dk1"/>
              </a:solidFill>
              <a:latin typeface="Calibri"/>
              <a:ea typeface="Calibri"/>
              <a:cs typeface="Calibri"/>
              <a:sym typeface="Calibri"/>
            </a:endParaRPr>
          </a:p>
        </p:txBody>
      </p:sp>
      <p:cxnSp>
        <p:nvCxnSpPr>
          <p:cNvPr id="735" name="Google Shape;735;p59"/>
          <p:cNvCxnSpPr/>
          <p:nvPr/>
        </p:nvCxnSpPr>
        <p:spPr>
          <a:xfrm>
            <a:off x="4731975" y="3378600"/>
            <a:ext cx="3172800" cy="18000"/>
          </a:xfrm>
          <a:prstGeom prst="straightConnector1">
            <a:avLst/>
          </a:prstGeom>
          <a:noFill/>
          <a:ln cap="flat" cmpd="sng" w="9525">
            <a:solidFill>
              <a:schemeClr val="dk2"/>
            </a:solidFill>
            <a:prstDash val="solid"/>
            <a:round/>
            <a:headEnd len="med" w="med" type="none"/>
            <a:tailEnd len="med" w="med" type="none"/>
          </a:ln>
        </p:spPr>
      </p:cxnSp>
      <p:sp>
        <p:nvSpPr>
          <p:cNvPr id="736" name="Google Shape;736;p59"/>
          <p:cNvSpPr/>
          <p:nvPr/>
        </p:nvSpPr>
        <p:spPr>
          <a:xfrm>
            <a:off x="4881060" y="3510100"/>
            <a:ext cx="296700" cy="257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A</a:t>
            </a:r>
            <a:endParaRPr b="1" sz="1200">
              <a:latin typeface="Calibri"/>
              <a:ea typeface="Calibri"/>
              <a:cs typeface="Calibri"/>
              <a:sym typeface="Calibri"/>
            </a:endParaRPr>
          </a:p>
        </p:txBody>
      </p:sp>
      <p:sp>
        <p:nvSpPr>
          <p:cNvPr id="737" name="Google Shape;737;p59"/>
          <p:cNvSpPr/>
          <p:nvPr/>
        </p:nvSpPr>
        <p:spPr>
          <a:xfrm>
            <a:off x="4881053" y="3899300"/>
            <a:ext cx="296700" cy="25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B</a:t>
            </a:r>
            <a:endParaRPr b="1" sz="1200">
              <a:latin typeface="Calibri"/>
              <a:ea typeface="Calibri"/>
              <a:cs typeface="Calibri"/>
              <a:sym typeface="Calibri"/>
            </a:endParaRPr>
          </a:p>
        </p:txBody>
      </p:sp>
      <p:sp>
        <p:nvSpPr>
          <p:cNvPr id="738" name="Google Shape;738;p59"/>
          <p:cNvSpPr/>
          <p:nvPr/>
        </p:nvSpPr>
        <p:spPr>
          <a:xfrm>
            <a:off x="4881048" y="4288500"/>
            <a:ext cx="296700" cy="2577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a:t>
            </a:r>
            <a:endParaRPr b="1" sz="1200">
              <a:latin typeface="Calibri"/>
              <a:ea typeface="Calibri"/>
              <a:cs typeface="Calibri"/>
              <a:sym typeface="Calibri"/>
            </a:endParaRPr>
          </a:p>
        </p:txBody>
      </p:sp>
      <p:sp>
        <p:nvSpPr>
          <p:cNvPr id="739" name="Google Shape;739;p59"/>
          <p:cNvSpPr/>
          <p:nvPr/>
        </p:nvSpPr>
        <p:spPr>
          <a:xfrm>
            <a:off x="4881049" y="4677700"/>
            <a:ext cx="296700" cy="257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D</a:t>
            </a:r>
            <a:endParaRPr b="1" sz="1000">
              <a:latin typeface="Calibri"/>
              <a:ea typeface="Calibri"/>
              <a:cs typeface="Calibri"/>
              <a:sym typeface="Calibri"/>
            </a:endParaRPr>
          </a:p>
        </p:txBody>
      </p:sp>
      <p:grpSp>
        <p:nvGrpSpPr>
          <p:cNvPr id="740" name="Google Shape;740;p59"/>
          <p:cNvGrpSpPr/>
          <p:nvPr/>
        </p:nvGrpSpPr>
        <p:grpSpPr>
          <a:xfrm rot="-5400000">
            <a:off x="5767020" y="4573600"/>
            <a:ext cx="111428" cy="465900"/>
            <a:chOff x="1228150" y="2939775"/>
            <a:chExt cx="210600" cy="465900"/>
          </a:xfrm>
        </p:grpSpPr>
        <p:sp>
          <p:nvSpPr>
            <p:cNvPr id="741" name="Google Shape;741;p59"/>
            <p:cNvSpPr/>
            <p:nvPr/>
          </p:nvSpPr>
          <p:spPr>
            <a:xfrm>
              <a:off x="1228150" y="2939775"/>
              <a:ext cx="210600" cy="161100"/>
            </a:xfrm>
            <a:prstGeom prst="rect">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2" name="Google Shape;742;p59"/>
            <p:cNvSpPr/>
            <p:nvPr/>
          </p:nvSpPr>
          <p:spPr>
            <a:xfrm>
              <a:off x="1228150" y="3092175"/>
              <a:ext cx="210600" cy="161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3" name="Google Shape;743;p59"/>
            <p:cNvSpPr/>
            <p:nvPr/>
          </p:nvSpPr>
          <p:spPr>
            <a:xfrm>
              <a:off x="1228150" y="3244575"/>
              <a:ext cx="210600" cy="161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744" name="Google Shape;744;p59"/>
          <p:cNvGrpSpPr/>
          <p:nvPr/>
        </p:nvGrpSpPr>
        <p:grpSpPr>
          <a:xfrm rot="-5400000">
            <a:off x="5782783" y="3423750"/>
            <a:ext cx="111428" cy="465900"/>
            <a:chOff x="1228150" y="2939775"/>
            <a:chExt cx="210600" cy="465900"/>
          </a:xfrm>
        </p:grpSpPr>
        <p:sp>
          <p:nvSpPr>
            <p:cNvPr id="745" name="Google Shape;745;p59"/>
            <p:cNvSpPr/>
            <p:nvPr/>
          </p:nvSpPr>
          <p:spPr>
            <a:xfrm>
              <a:off x="1228150" y="2939775"/>
              <a:ext cx="210600" cy="1611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6" name="Google Shape;746;p59"/>
            <p:cNvSpPr/>
            <p:nvPr/>
          </p:nvSpPr>
          <p:spPr>
            <a:xfrm>
              <a:off x="1228150" y="3092175"/>
              <a:ext cx="210600" cy="161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7" name="Google Shape;747;p59"/>
            <p:cNvSpPr/>
            <p:nvPr/>
          </p:nvSpPr>
          <p:spPr>
            <a:xfrm>
              <a:off x="1228150" y="3244575"/>
              <a:ext cx="210600" cy="161100"/>
            </a:xfrm>
            <a:prstGeom prst="rect">
              <a:avLst/>
            </a:prstGeom>
            <a:solidFill>
              <a:srgbClr val="741B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748" name="Google Shape;748;p59"/>
          <p:cNvGrpSpPr/>
          <p:nvPr/>
        </p:nvGrpSpPr>
        <p:grpSpPr>
          <a:xfrm rot="-5400000">
            <a:off x="5767008" y="3846275"/>
            <a:ext cx="111428" cy="465900"/>
            <a:chOff x="1228150" y="2939775"/>
            <a:chExt cx="210600" cy="465900"/>
          </a:xfrm>
        </p:grpSpPr>
        <p:sp>
          <p:nvSpPr>
            <p:cNvPr id="749" name="Google Shape;749;p59"/>
            <p:cNvSpPr/>
            <p:nvPr/>
          </p:nvSpPr>
          <p:spPr>
            <a:xfrm>
              <a:off x="1228150" y="2939775"/>
              <a:ext cx="210600" cy="1611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50" name="Google Shape;750;p59"/>
            <p:cNvSpPr/>
            <p:nvPr/>
          </p:nvSpPr>
          <p:spPr>
            <a:xfrm>
              <a:off x="1228150" y="3092175"/>
              <a:ext cx="210600" cy="1611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51" name="Google Shape;751;p59"/>
            <p:cNvSpPr/>
            <p:nvPr/>
          </p:nvSpPr>
          <p:spPr>
            <a:xfrm>
              <a:off x="1228150" y="3244575"/>
              <a:ext cx="210600" cy="1611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752" name="Google Shape;752;p59"/>
          <p:cNvGrpSpPr/>
          <p:nvPr/>
        </p:nvGrpSpPr>
        <p:grpSpPr>
          <a:xfrm rot="-5400000">
            <a:off x="5767008" y="4227275"/>
            <a:ext cx="111428" cy="465900"/>
            <a:chOff x="1228150" y="2939775"/>
            <a:chExt cx="210600" cy="465900"/>
          </a:xfrm>
        </p:grpSpPr>
        <p:sp>
          <p:nvSpPr>
            <p:cNvPr id="753" name="Google Shape;753;p59"/>
            <p:cNvSpPr/>
            <p:nvPr/>
          </p:nvSpPr>
          <p:spPr>
            <a:xfrm>
              <a:off x="1228150" y="2939775"/>
              <a:ext cx="210600" cy="1611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54" name="Google Shape;754;p59"/>
            <p:cNvSpPr/>
            <p:nvPr/>
          </p:nvSpPr>
          <p:spPr>
            <a:xfrm>
              <a:off x="1228150" y="3092175"/>
              <a:ext cx="210600" cy="1611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55" name="Google Shape;755;p59"/>
            <p:cNvSpPr/>
            <p:nvPr/>
          </p:nvSpPr>
          <p:spPr>
            <a:xfrm>
              <a:off x="1228150" y="3244575"/>
              <a:ext cx="210600" cy="1611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756" name="Google Shape;756;p59"/>
          <p:cNvSpPr txBox="1"/>
          <p:nvPr/>
        </p:nvSpPr>
        <p:spPr>
          <a:xfrm>
            <a:off x="6543325" y="3465850"/>
            <a:ext cx="8055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0.4</a:t>
            </a:r>
            <a:endParaRPr sz="1600">
              <a:solidFill>
                <a:schemeClr val="dk1"/>
              </a:solidFill>
              <a:latin typeface="Calibri"/>
              <a:ea typeface="Calibri"/>
              <a:cs typeface="Calibri"/>
              <a:sym typeface="Calibri"/>
            </a:endParaRPr>
          </a:p>
        </p:txBody>
      </p:sp>
      <p:sp>
        <p:nvSpPr>
          <p:cNvPr id="757" name="Google Shape;757;p59"/>
          <p:cNvSpPr txBox="1"/>
          <p:nvPr/>
        </p:nvSpPr>
        <p:spPr>
          <a:xfrm>
            <a:off x="6543325" y="3846850"/>
            <a:ext cx="8055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0.7</a:t>
            </a:r>
            <a:endParaRPr sz="1600">
              <a:solidFill>
                <a:schemeClr val="dk1"/>
              </a:solidFill>
              <a:latin typeface="Calibri"/>
              <a:ea typeface="Calibri"/>
              <a:cs typeface="Calibri"/>
              <a:sym typeface="Calibri"/>
            </a:endParaRPr>
          </a:p>
        </p:txBody>
      </p:sp>
      <p:sp>
        <p:nvSpPr>
          <p:cNvPr id="758" name="Google Shape;758;p59"/>
          <p:cNvSpPr txBox="1"/>
          <p:nvPr/>
        </p:nvSpPr>
        <p:spPr>
          <a:xfrm>
            <a:off x="6543325" y="4227850"/>
            <a:ext cx="8055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0.91</a:t>
            </a:r>
            <a:endParaRPr sz="1600">
              <a:solidFill>
                <a:schemeClr val="dk1"/>
              </a:solidFill>
              <a:latin typeface="Calibri"/>
              <a:ea typeface="Calibri"/>
              <a:cs typeface="Calibri"/>
              <a:sym typeface="Calibri"/>
            </a:endParaRPr>
          </a:p>
        </p:txBody>
      </p:sp>
      <p:sp>
        <p:nvSpPr>
          <p:cNvPr id="759" name="Google Shape;759;p59"/>
          <p:cNvSpPr txBox="1"/>
          <p:nvPr/>
        </p:nvSpPr>
        <p:spPr>
          <a:xfrm>
            <a:off x="6543325" y="4608850"/>
            <a:ext cx="8055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0.1</a:t>
            </a:r>
            <a:endParaRPr sz="1600">
              <a:solidFill>
                <a:schemeClr val="dk1"/>
              </a:solidFill>
              <a:latin typeface="Calibri"/>
              <a:ea typeface="Calibri"/>
              <a:cs typeface="Calibri"/>
              <a:sym typeface="Calibri"/>
            </a:endParaRPr>
          </a:p>
        </p:txBody>
      </p:sp>
      <p:sp>
        <p:nvSpPr>
          <p:cNvPr id="760" name="Google Shape;760;p59"/>
          <p:cNvSpPr txBox="1"/>
          <p:nvPr/>
        </p:nvSpPr>
        <p:spPr>
          <a:xfrm>
            <a:off x="7381525" y="3465850"/>
            <a:ext cx="2967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sp>
        <p:nvSpPr>
          <p:cNvPr id="761" name="Google Shape;761;p59"/>
          <p:cNvSpPr txBox="1"/>
          <p:nvPr/>
        </p:nvSpPr>
        <p:spPr>
          <a:xfrm>
            <a:off x="7381525" y="3846850"/>
            <a:ext cx="2967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sp>
        <p:nvSpPr>
          <p:cNvPr id="762" name="Google Shape;762;p59"/>
          <p:cNvSpPr txBox="1"/>
          <p:nvPr/>
        </p:nvSpPr>
        <p:spPr>
          <a:xfrm>
            <a:off x="7381525" y="4227850"/>
            <a:ext cx="4227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sp>
        <p:nvSpPr>
          <p:cNvPr id="763" name="Google Shape;763;p59"/>
          <p:cNvSpPr txBox="1"/>
          <p:nvPr/>
        </p:nvSpPr>
        <p:spPr>
          <a:xfrm>
            <a:off x="7381525" y="4608850"/>
            <a:ext cx="2967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0</a:t>
            </a:r>
            <a:endParaRPr sz="1600">
              <a:solidFill>
                <a:schemeClr val="dk1"/>
              </a:solidFill>
              <a:latin typeface="Calibri"/>
              <a:ea typeface="Calibri"/>
              <a:cs typeface="Calibri"/>
              <a:sym typeface="Calibri"/>
            </a:endParaRPr>
          </a:p>
        </p:txBody>
      </p:sp>
      <p:cxnSp>
        <p:nvCxnSpPr>
          <p:cNvPr id="764" name="Google Shape;764;p59"/>
          <p:cNvCxnSpPr/>
          <p:nvPr/>
        </p:nvCxnSpPr>
        <p:spPr>
          <a:xfrm flipH="1">
            <a:off x="6366200" y="2888350"/>
            <a:ext cx="10500" cy="2107200"/>
          </a:xfrm>
          <a:prstGeom prst="straightConnector1">
            <a:avLst/>
          </a:prstGeom>
          <a:noFill/>
          <a:ln cap="flat" cmpd="sng" w="9525">
            <a:solidFill>
              <a:schemeClr val="dk2"/>
            </a:solidFill>
            <a:prstDash val="solid"/>
            <a:round/>
            <a:headEnd len="med" w="med" type="none"/>
            <a:tailEnd len="med" w="med" type="none"/>
          </a:ln>
        </p:spPr>
      </p:cxnSp>
      <p:sp>
        <p:nvSpPr>
          <p:cNvPr id="765" name="Google Shape;765;p59"/>
          <p:cNvSpPr/>
          <p:nvPr/>
        </p:nvSpPr>
        <p:spPr>
          <a:xfrm>
            <a:off x="610300" y="3313438"/>
            <a:ext cx="161100" cy="22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66" name="Google Shape;766;p59"/>
          <p:cNvSpPr/>
          <p:nvPr/>
        </p:nvSpPr>
        <p:spPr>
          <a:xfrm>
            <a:off x="610300" y="3591078"/>
            <a:ext cx="161100" cy="22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67" name="Google Shape;767;p59"/>
          <p:cNvSpPr/>
          <p:nvPr/>
        </p:nvSpPr>
        <p:spPr>
          <a:xfrm>
            <a:off x="610300" y="3868718"/>
            <a:ext cx="161100" cy="22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68" name="Google Shape;768;p59"/>
          <p:cNvSpPr/>
          <p:nvPr/>
        </p:nvSpPr>
        <p:spPr>
          <a:xfrm>
            <a:off x="1295625" y="3313425"/>
            <a:ext cx="161100" cy="22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69" name="Google Shape;769;p59"/>
          <p:cNvSpPr/>
          <p:nvPr/>
        </p:nvSpPr>
        <p:spPr>
          <a:xfrm>
            <a:off x="1295625" y="3591065"/>
            <a:ext cx="161100" cy="22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70" name="Google Shape;770;p59"/>
          <p:cNvSpPr/>
          <p:nvPr/>
        </p:nvSpPr>
        <p:spPr>
          <a:xfrm>
            <a:off x="1295625" y="3868706"/>
            <a:ext cx="161100" cy="22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71" name="Google Shape;771;p59"/>
          <p:cNvSpPr/>
          <p:nvPr/>
        </p:nvSpPr>
        <p:spPr>
          <a:xfrm>
            <a:off x="1915100" y="3438665"/>
            <a:ext cx="161100" cy="22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772" name="Google Shape;772;p59"/>
          <p:cNvCxnSpPr>
            <a:stCxn id="765" idx="6"/>
            <a:endCxn id="769" idx="1"/>
          </p:cNvCxnSpPr>
          <p:nvPr/>
        </p:nvCxnSpPr>
        <p:spPr>
          <a:xfrm>
            <a:off x="771400" y="3426238"/>
            <a:ext cx="547800" cy="19800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59"/>
          <p:cNvCxnSpPr>
            <a:stCxn id="765" idx="6"/>
            <a:endCxn id="768" idx="2"/>
          </p:cNvCxnSpPr>
          <p:nvPr/>
        </p:nvCxnSpPr>
        <p:spPr>
          <a:xfrm>
            <a:off x="771400" y="3426238"/>
            <a:ext cx="524100" cy="0"/>
          </a:xfrm>
          <a:prstGeom prst="straightConnector1">
            <a:avLst/>
          </a:prstGeom>
          <a:noFill/>
          <a:ln cap="flat" cmpd="sng" w="9525">
            <a:solidFill>
              <a:schemeClr val="dk2"/>
            </a:solidFill>
            <a:prstDash val="solid"/>
            <a:round/>
            <a:headEnd len="med" w="med" type="none"/>
            <a:tailEnd len="med" w="med" type="none"/>
          </a:ln>
        </p:spPr>
      </p:cxnSp>
      <p:cxnSp>
        <p:nvCxnSpPr>
          <p:cNvPr id="774" name="Google Shape;774;p59"/>
          <p:cNvCxnSpPr>
            <a:endCxn id="770" idx="2"/>
          </p:cNvCxnSpPr>
          <p:nvPr/>
        </p:nvCxnSpPr>
        <p:spPr>
          <a:xfrm>
            <a:off x="796125" y="3417506"/>
            <a:ext cx="499500" cy="564000"/>
          </a:xfrm>
          <a:prstGeom prst="straightConnector1">
            <a:avLst/>
          </a:prstGeom>
          <a:noFill/>
          <a:ln cap="flat" cmpd="sng" w="9525">
            <a:solidFill>
              <a:schemeClr val="dk2"/>
            </a:solidFill>
            <a:prstDash val="solid"/>
            <a:round/>
            <a:headEnd len="med" w="med" type="none"/>
            <a:tailEnd len="med" w="med" type="none"/>
          </a:ln>
        </p:spPr>
      </p:cxnSp>
      <p:cxnSp>
        <p:nvCxnSpPr>
          <p:cNvPr id="775" name="Google Shape;775;p59"/>
          <p:cNvCxnSpPr>
            <a:stCxn id="766" idx="7"/>
            <a:endCxn id="768" idx="2"/>
          </p:cNvCxnSpPr>
          <p:nvPr/>
        </p:nvCxnSpPr>
        <p:spPr>
          <a:xfrm flipH="1" rot="10800000">
            <a:off x="747807" y="3426116"/>
            <a:ext cx="547800" cy="198000"/>
          </a:xfrm>
          <a:prstGeom prst="straightConnector1">
            <a:avLst/>
          </a:prstGeom>
          <a:noFill/>
          <a:ln cap="flat" cmpd="sng" w="9525">
            <a:solidFill>
              <a:schemeClr val="dk2"/>
            </a:solidFill>
            <a:prstDash val="solid"/>
            <a:round/>
            <a:headEnd len="med" w="med" type="none"/>
            <a:tailEnd len="med" w="med" type="none"/>
          </a:ln>
        </p:spPr>
      </p:cxnSp>
      <p:cxnSp>
        <p:nvCxnSpPr>
          <p:cNvPr id="776" name="Google Shape;776;p59"/>
          <p:cNvCxnSpPr>
            <a:stCxn id="767" idx="6"/>
            <a:endCxn id="768" idx="2"/>
          </p:cNvCxnSpPr>
          <p:nvPr/>
        </p:nvCxnSpPr>
        <p:spPr>
          <a:xfrm flipH="1" rot="10800000">
            <a:off x="771400" y="3426218"/>
            <a:ext cx="524100" cy="555300"/>
          </a:xfrm>
          <a:prstGeom prst="straightConnector1">
            <a:avLst/>
          </a:prstGeom>
          <a:noFill/>
          <a:ln cap="flat" cmpd="sng" w="9525">
            <a:solidFill>
              <a:schemeClr val="dk2"/>
            </a:solidFill>
            <a:prstDash val="solid"/>
            <a:round/>
            <a:headEnd len="med" w="med" type="none"/>
            <a:tailEnd len="med" w="med" type="none"/>
          </a:ln>
        </p:spPr>
      </p:cxnSp>
      <p:cxnSp>
        <p:nvCxnSpPr>
          <p:cNvPr id="777" name="Google Shape;777;p59"/>
          <p:cNvCxnSpPr>
            <a:stCxn id="767" idx="6"/>
            <a:endCxn id="769" idx="2"/>
          </p:cNvCxnSpPr>
          <p:nvPr/>
        </p:nvCxnSpPr>
        <p:spPr>
          <a:xfrm flipH="1" rot="10800000">
            <a:off x="771400" y="3703718"/>
            <a:ext cx="524100" cy="277800"/>
          </a:xfrm>
          <a:prstGeom prst="straightConnector1">
            <a:avLst/>
          </a:prstGeom>
          <a:noFill/>
          <a:ln cap="flat" cmpd="sng" w="9525">
            <a:solidFill>
              <a:schemeClr val="dk2"/>
            </a:solidFill>
            <a:prstDash val="solid"/>
            <a:round/>
            <a:headEnd len="med" w="med" type="none"/>
            <a:tailEnd len="med" w="med" type="none"/>
          </a:ln>
        </p:spPr>
      </p:cxnSp>
      <p:cxnSp>
        <p:nvCxnSpPr>
          <p:cNvPr id="778" name="Google Shape;778;p59"/>
          <p:cNvCxnSpPr>
            <a:stCxn id="767" idx="6"/>
            <a:endCxn id="770" idx="2"/>
          </p:cNvCxnSpPr>
          <p:nvPr/>
        </p:nvCxnSpPr>
        <p:spPr>
          <a:xfrm>
            <a:off x="771400" y="3981518"/>
            <a:ext cx="524100" cy="0"/>
          </a:xfrm>
          <a:prstGeom prst="straightConnector1">
            <a:avLst/>
          </a:prstGeom>
          <a:noFill/>
          <a:ln cap="flat" cmpd="sng" w="9525">
            <a:solidFill>
              <a:schemeClr val="dk2"/>
            </a:solidFill>
            <a:prstDash val="solid"/>
            <a:round/>
            <a:headEnd len="med" w="med" type="none"/>
            <a:tailEnd len="med" w="med" type="none"/>
          </a:ln>
        </p:spPr>
      </p:cxnSp>
      <p:cxnSp>
        <p:nvCxnSpPr>
          <p:cNvPr id="779" name="Google Shape;779;p59"/>
          <p:cNvCxnSpPr>
            <a:stCxn id="766" idx="6"/>
            <a:endCxn id="769" idx="2"/>
          </p:cNvCxnSpPr>
          <p:nvPr/>
        </p:nvCxnSpPr>
        <p:spPr>
          <a:xfrm>
            <a:off x="771400" y="3703878"/>
            <a:ext cx="524100" cy="0"/>
          </a:xfrm>
          <a:prstGeom prst="straightConnector1">
            <a:avLst/>
          </a:prstGeom>
          <a:noFill/>
          <a:ln cap="flat" cmpd="sng" w="9525">
            <a:solidFill>
              <a:schemeClr val="dk2"/>
            </a:solidFill>
            <a:prstDash val="solid"/>
            <a:round/>
            <a:headEnd len="med" w="med" type="none"/>
            <a:tailEnd len="med" w="med" type="none"/>
          </a:ln>
        </p:spPr>
      </p:cxnSp>
      <p:cxnSp>
        <p:nvCxnSpPr>
          <p:cNvPr id="780" name="Google Shape;780;p59"/>
          <p:cNvCxnSpPr>
            <a:stCxn id="766" idx="6"/>
            <a:endCxn id="770" idx="2"/>
          </p:cNvCxnSpPr>
          <p:nvPr/>
        </p:nvCxnSpPr>
        <p:spPr>
          <a:xfrm>
            <a:off x="771400" y="3703878"/>
            <a:ext cx="524100" cy="277500"/>
          </a:xfrm>
          <a:prstGeom prst="straightConnector1">
            <a:avLst/>
          </a:prstGeom>
          <a:noFill/>
          <a:ln cap="flat" cmpd="sng" w="9525">
            <a:solidFill>
              <a:schemeClr val="dk2"/>
            </a:solidFill>
            <a:prstDash val="solid"/>
            <a:round/>
            <a:headEnd len="med" w="med" type="none"/>
            <a:tailEnd len="med" w="med" type="none"/>
          </a:ln>
        </p:spPr>
      </p:cxnSp>
      <p:cxnSp>
        <p:nvCxnSpPr>
          <p:cNvPr id="781" name="Google Shape;781;p59"/>
          <p:cNvCxnSpPr>
            <a:stCxn id="768" idx="6"/>
            <a:endCxn id="771" idx="2"/>
          </p:cNvCxnSpPr>
          <p:nvPr/>
        </p:nvCxnSpPr>
        <p:spPr>
          <a:xfrm>
            <a:off x="1456725" y="3426225"/>
            <a:ext cx="458400" cy="125100"/>
          </a:xfrm>
          <a:prstGeom prst="straightConnector1">
            <a:avLst/>
          </a:prstGeom>
          <a:noFill/>
          <a:ln cap="flat" cmpd="sng" w="9525">
            <a:solidFill>
              <a:schemeClr val="dk2"/>
            </a:solidFill>
            <a:prstDash val="solid"/>
            <a:round/>
            <a:headEnd len="med" w="med" type="none"/>
            <a:tailEnd len="med" w="med" type="none"/>
          </a:ln>
        </p:spPr>
      </p:cxnSp>
      <p:cxnSp>
        <p:nvCxnSpPr>
          <p:cNvPr id="782" name="Google Shape;782;p59"/>
          <p:cNvCxnSpPr>
            <a:stCxn id="769" idx="6"/>
            <a:endCxn id="771" idx="2"/>
          </p:cNvCxnSpPr>
          <p:nvPr/>
        </p:nvCxnSpPr>
        <p:spPr>
          <a:xfrm flipH="1" rot="10800000">
            <a:off x="1456725" y="3551465"/>
            <a:ext cx="458400" cy="152400"/>
          </a:xfrm>
          <a:prstGeom prst="straightConnector1">
            <a:avLst/>
          </a:prstGeom>
          <a:noFill/>
          <a:ln cap="flat" cmpd="sng" w="9525">
            <a:solidFill>
              <a:schemeClr val="dk2"/>
            </a:solidFill>
            <a:prstDash val="solid"/>
            <a:round/>
            <a:headEnd len="med" w="med" type="none"/>
            <a:tailEnd len="med" w="med" type="none"/>
          </a:ln>
        </p:spPr>
      </p:cxnSp>
      <p:cxnSp>
        <p:nvCxnSpPr>
          <p:cNvPr id="783" name="Google Shape;783;p59"/>
          <p:cNvCxnSpPr>
            <a:stCxn id="770" idx="6"/>
            <a:endCxn id="771" idx="2"/>
          </p:cNvCxnSpPr>
          <p:nvPr/>
        </p:nvCxnSpPr>
        <p:spPr>
          <a:xfrm flipH="1" rot="10800000">
            <a:off x="1456725" y="3551606"/>
            <a:ext cx="458400" cy="429900"/>
          </a:xfrm>
          <a:prstGeom prst="straightConnector1">
            <a:avLst/>
          </a:prstGeom>
          <a:noFill/>
          <a:ln cap="flat" cmpd="sng" w="9525">
            <a:solidFill>
              <a:schemeClr val="dk2"/>
            </a:solidFill>
            <a:prstDash val="solid"/>
            <a:round/>
            <a:headEnd len="med" w="med" type="none"/>
            <a:tailEnd len="med" w="med" type="none"/>
          </a:ln>
        </p:spPr>
      </p:cxnSp>
      <p:grpSp>
        <p:nvGrpSpPr>
          <p:cNvPr id="784" name="Google Shape;784;p59"/>
          <p:cNvGrpSpPr/>
          <p:nvPr/>
        </p:nvGrpSpPr>
        <p:grpSpPr>
          <a:xfrm>
            <a:off x="2258675" y="3432450"/>
            <a:ext cx="499500" cy="555300"/>
            <a:chOff x="2487275" y="3280050"/>
            <a:chExt cx="499500" cy="555300"/>
          </a:xfrm>
        </p:grpSpPr>
        <p:sp>
          <p:nvSpPr>
            <p:cNvPr id="785" name="Google Shape;785;p59"/>
            <p:cNvSpPr/>
            <p:nvPr/>
          </p:nvSpPr>
          <p:spPr>
            <a:xfrm>
              <a:off x="2487275" y="3280050"/>
              <a:ext cx="499500" cy="55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786" name="Google Shape;786;p59"/>
            <p:cNvCxnSpPr/>
            <p:nvPr/>
          </p:nvCxnSpPr>
          <p:spPr>
            <a:xfrm flipH="1" rot="10800000">
              <a:off x="2551100" y="3392150"/>
              <a:ext cx="421500" cy="309900"/>
            </a:xfrm>
            <a:prstGeom prst="curvedConnector3">
              <a:avLst>
                <a:gd fmla="val 50000" name="adj1"/>
              </a:avLst>
            </a:prstGeom>
            <a:noFill/>
            <a:ln cap="flat" cmpd="sng" w="9525">
              <a:solidFill>
                <a:schemeClr val="dk2"/>
              </a:solidFill>
              <a:prstDash val="solid"/>
              <a:round/>
              <a:headEnd len="med" w="med" type="none"/>
              <a:tailEnd len="med" w="med" type="none"/>
            </a:ln>
          </p:spPr>
        </p:cxnSp>
      </p:grpSp>
      <p:sp>
        <p:nvSpPr>
          <p:cNvPr id="787" name="Google Shape;787;p59"/>
          <p:cNvSpPr txBox="1"/>
          <p:nvPr/>
        </p:nvSpPr>
        <p:spPr>
          <a:xfrm>
            <a:off x="1752425" y="2938788"/>
            <a:ext cx="15120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Output </a:t>
            </a:r>
            <a:endParaRPr sz="1200">
              <a:solidFill>
                <a:schemeClr val="dk1"/>
              </a:solidFill>
              <a:latin typeface="Calibri"/>
              <a:ea typeface="Calibri"/>
              <a:cs typeface="Calibri"/>
              <a:sym typeface="Calibri"/>
            </a:endParaRPr>
          </a:p>
          <a:p>
            <a:pPr indent="0" lvl="0" marL="0" rtl="0" algn="ctr">
              <a:spcBef>
                <a:spcPts val="0"/>
              </a:spcBef>
              <a:spcAft>
                <a:spcPts val="0"/>
              </a:spcAft>
              <a:buNone/>
            </a:pPr>
            <a:r>
              <a:rPr lang="en" sz="1200">
                <a:solidFill>
                  <a:schemeClr val="dk1"/>
                </a:solidFill>
                <a:latin typeface="Calibri"/>
                <a:ea typeface="Calibri"/>
                <a:cs typeface="Calibri"/>
                <a:sym typeface="Calibri"/>
              </a:rPr>
              <a:t>Probabilities</a:t>
            </a:r>
            <a:endParaRPr sz="1200">
              <a:solidFill>
                <a:schemeClr val="dk1"/>
              </a:solidFill>
              <a:latin typeface="Calibri"/>
              <a:ea typeface="Calibri"/>
              <a:cs typeface="Calibri"/>
              <a:sym typeface="Calibri"/>
            </a:endParaRPr>
          </a:p>
        </p:txBody>
      </p:sp>
      <p:sp>
        <p:nvSpPr>
          <p:cNvPr id="788" name="Google Shape;788;p59"/>
          <p:cNvSpPr txBox="1"/>
          <p:nvPr/>
        </p:nvSpPr>
        <p:spPr>
          <a:xfrm>
            <a:off x="285025" y="4106775"/>
            <a:ext cx="2823900" cy="564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latin typeface="Calibri"/>
                <a:ea typeface="Calibri"/>
                <a:cs typeface="Calibri"/>
                <a:sym typeface="Calibri"/>
              </a:rPr>
              <a:t>Prediction Head </a:t>
            </a:r>
            <a:r>
              <a:rPr lang="en">
                <a:solidFill>
                  <a:schemeClr val="dk1"/>
                </a:solidFill>
                <a:latin typeface="Calibri"/>
                <a:ea typeface="Calibri"/>
                <a:cs typeface="Calibri"/>
                <a:sym typeface="Calibri"/>
              </a:rPr>
              <a:t>is typically a fully connected layer (of size embedding dimension x number of classes),  followed by prediction </a:t>
            </a:r>
            <a:r>
              <a:rPr lang="en">
                <a:solidFill>
                  <a:schemeClr val="dk1"/>
                </a:solidFill>
                <a:latin typeface="Calibri"/>
                <a:ea typeface="Calibri"/>
                <a:cs typeface="Calibri"/>
                <a:sym typeface="Calibri"/>
              </a:rPr>
              <a:t>function</a:t>
            </a:r>
            <a:endParaRPr>
              <a:solidFill>
                <a:schemeClr val="dk1"/>
              </a:solidFill>
              <a:latin typeface="Calibri"/>
              <a:ea typeface="Calibri"/>
              <a:cs typeface="Calibri"/>
              <a:sym typeface="Calibri"/>
            </a:endParaRPr>
          </a:p>
        </p:txBody>
      </p:sp>
      <p:sp>
        <p:nvSpPr>
          <p:cNvPr id="789" name="Google Shape;789;p59"/>
          <p:cNvSpPr txBox="1"/>
          <p:nvPr/>
        </p:nvSpPr>
        <p:spPr>
          <a:xfrm>
            <a:off x="403125" y="760875"/>
            <a:ext cx="8202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Calibri"/>
                <a:ea typeface="Calibri"/>
                <a:cs typeface="Calibri"/>
                <a:sym typeface="Calibri"/>
              </a:rPr>
              <a:t>The goal of learning is to minimize the loss between </a:t>
            </a:r>
            <a:r>
              <a:rPr lang="en" sz="1900">
                <a:solidFill>
                  <a:schemeClr val="dk1"/>
                </a:solidFill>
                <a:latin typeface="Calibri"/>
                <a:ea typeface="Calibri"/>
                <a:cs typeface="Calibri"/>
                <a:sym typeface="Calibri"/>
              </a:rPr>
              <a:t>predictions</a:t>
            </a:r>
            <a:r>
              <a:rPr lang="en" sz="1900">
                <a:solidFill>
                  <a:schemeClr val="dk1"/>
                </a:solidFill>
                <a:latin typeface="Calibri"/>
                <a:ea typeface="Calibri"/>
                <a:cs typeface="Calibri"/>
                <a:sym typeface="Calibri"/>
              </a:rPr>
              <a:t> and labels:</a:t>
            </a:r>
            <a:endParaRPr sz="1900">
              <a:solidFill>
                <a:schemeClr val="dk1"/>
              </a:solidFill>
              <a:latin typeface="Calibri"/>
              <a:ea typeface="Calibri"/>
              <a:cs typeface="Calibri"/>
              <a:sym typeface="Calibri"/>
            </a:endParaRPr>
          </a:p>
        </p:txBody>
      </p:sp>
      <p:sp>
        <p:nvSpPr>
          <p:cNvPr id="790" name="Google Shape;790;p59"/>
          <p:cNvSpPr/>
          <p:nvPr/>
        </p:nvSpPr>
        <p:spPr>
          <a:xfrm>
            <a:off x="1915100" y="3743465"/>
            <a:ext cx="161100" cy="22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791" name="Google Shape;791;p59"/>
          <p:cNvCxnSpPr>
            <a:stCxn id="768" idx="6"/>
            <a:endCxn id="790" idx="2"/>
          </p:cNvCxnSpPr>
          <p:nvPr/>
        </p:nvCxnSpPr>
        <p:spPr>
          <a:xfrm>
            <a:off x="1456725" y="3426225"/>
            <a:ext cx="458400" cy="429900"/>
          </a:xfrm>
          <a:prstGeom prst="straightConnector1">
            <a:avLst/>
          </a:prstGeom>
          <a:noFill/>
          <a:ln cap="flat" cmpd="sng" w="9525">
            <a:solidFill>
              <a:schemeClr val="dk2"/>
            </a:solidFill>
            <a:prstDash val="solid"/>
            <a:round/>
            <a:headEnd len="med" w="med" type="none"/>
            <a:tailEnd len="med" w="med" type="none"/>
          </a:ln>
        </p:spPr>
      </p:cxnSp>
      <p:cxnSp>
        <p:nvCxnSpPr>
          <p:cNvPr id="792" name="Google Shape;792;p59"/>
          <p:cNvCxnSpPr>
            <a:stCxn id="769" idx="6"/>
            <a:endCxn id="790" idx="2"/>
          </p:cNvCxnSpPr>
          <p:nvPr/>
        </p:nvCxnSpPr>
        <p:spPr>
          <a:xfrm>
            <a:off x="1456725" y="3703865"/>
            <a:ext cx="458400" cy="152400"/>
          </a:xfrm>
          <a:prstGeom prst="straightConnector1">
            <a:avLst/>
          </a:prstGeom>
          <a:noFill/>
          <a:ln cap="flat" cmpd="sng" w="9525">
            <a:solidFill>
              <a:schemeClr val="dk2"/>
            </a:solidFill>
            <a:prstDash val="solid"/>
            <a:round/>
            <a:headEnd len="med" w="med" type="none"/>
            <a:tailEnd len="med" w="med" type="none"/>
          </a:ln>
        </p:spPr>
      </p:cxnSp>
      <p:cxnSp>
        <p:nvCxnSpPr>
          <p:cNvPr id="793" name="Google Shape;793;p59"/>
          <p:cNvCxnSpPr>
            <a:stCxn id="770" idx="6"/>
            <a:endCxn id="790" idx="2"/>
          </p:cNvCxnSpPr>
          <p:nvPr/>
        </p:nvCxnSpPr>
        <p:spPr>
          <a:xfrm flipH="1" rot="10800000">
            <a:off x="1456725" y="3856406"/>
            <a:ext cx="458400" cy="12510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59"/>
          <p:cNvCxnSpPr>
            <a:stCxn id="795" idx="1"/>
            <a:endCxn id="760" idx="3"/>
          </p:cNvCxnSpPr>
          <p:nvPr/>
        </p:nvCxnSpPr>
        <p:spPr>
          <a:xfrm rot="10800000">
            <a:off x="7678300" y="3639450"/>
            <a:ext cx="235200" cy="424500"/>
          </a:xfrm>
          <a:prstGeom prst="straightConnector1">
            <a:avLst/>
          </a:prstGeom>
          <a:noFill/>
          <a:ln cap="flat" cmpd="sng" w="9525">
            <a:solidFill>
              <a:schemeClr val="dk2"/>
            </a:solidFill>
            <a:prstDash val="solid"/>
            <a:round/>
            <a:headEnd len="med" w="med" type="none"/>
            <a:tailEnd len="med" w="med" type="triangle"/>
          </a:ln>
        </p:spPr>
      </p:cxnSp>
      <p:cxnSp>
        <p:nvCxnSpPr>
          <p:cNvPr id="796" name="Google Shape;796;p59"/>
          <p:cNvCxnSpPr>
            <a:stCxn id="795" idx="1"/>
            <a:endCxn id="763" idx="3"/>
          </p:cNvCxnSpPr>
          <p:nvPr/>
        </p:nvCxnSpPr>
        <p:spPr>
          <a:xfrm flipH="1">
            <a:off x="7678300" y="4063950"/>
            <a:ext cx="235200" cy="718500"/>
          </a:xfrm>
          <a:prstGeom prst="straightConnector1">
            <a:avLst/>
          </a:prstGeom>
          <a:noFill/>
          <a:ln cap="flat" cmpd="sng" w="9525">
            <a:solidFill>
              <a:schemeClr val="dk2"/>
            </a:solidFill>
            <a:prstDash val="solid"/>
            <a:round/>
            <a:headEnd len="med" w="med" type="none"/>
            <a:tailEnd len="med" w="med" type="triangle"/>
          </a:ln>
        </p:spPr>
      </p:cxnSp>
      <p:sp>
        <p:nvSpPr>
          <p:cNvPr id="795" name="Google Shape;795;p59"/>
          <p:cNvSpPr txBox="1"/>
          <p:nvPr/>
        </p:nvSpPr>
        <p:spPr>
          <a:xfrm>
            <a:off x="7913500" y="3456600"/>
            <a:ext cx="1321200" cy="12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Backpropogate these errors to update the parameters</a:t>
            </a:r>
            <a:endParaRPr>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4"/>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Knowledge Graph Completion Tasks</a:t>
            </a:r>
            <a:endParaRPr/>
          </a:p>
        </p:txBody>
      </p:sp>
      <p:sp>
        <p:nvSpPr>
          <p:cNvPr id="112" name="Google Shape;112;p24"/>
          <p:cNvSpPr txBox="1"/>
          <p:nvPr>
            <p:ph idx="1" type="body"/>
          </p:nvPr>
        </p:nvSpPr>
        <p:spPr>
          <a:xfrm>
            <a:off x="3825325" y="1015800"/>
            <a:ext cx="5143500" cy="3760800"/>
          </a:xfrm>
          <a:prstGeom prst="rect">
            <a:avLst/>
          </a:prstGeom>
          <a:noFill/>
          <a:ln>
            <a:noFill/>
          </a:ln>
        </p:spPr>
        <p:txBody>
          <a:bodyPr anchorCtr="0" anchor="t" bIns="34275" lIns="68575" spcFirstLastPara="1" rIns="68575" wrap="square" tIns="34275">
            <a:noAutofit/>
          </a:bodyPr>
          <a:lstStyle/>
          <a:p>
            <a:pPr indent="-292100" lvl="0" marL="457200" rtl="0" algn="l">
              <a:spcBef>
                <a:spcPts val="300"/>
              </a:spcBef>
              <a:spcAft>
                <a:spcPts val="0"/>
              </a:spcAft>
              <a:buSzPts val="1000"/>
              <a:buChar char="•"/>
            </a:pPr>
            <a:r>
              <a:rPr b="1" lang="en" sz="2000"/>
              <a:t>Node</a:t>
            </a:r>
            <a:r>
              <a:rPr b="1" lang="en" sz="2000"/>
              <a:t> Classification </a:t>
            </a:r>
            <a:endParaRPr b="1" sz="2000"/>
          </a:p>
          <a:p>
            <a:pPr indent="-304800" lvl="1" marL="914400" rtl="0" algn="l">
              <a:lnSpc>
                <a:spcPct val="100000"/>
              </a:lnSpc>
              <a:spcBef>
                <a:spcPts val="300"/>
              </a:spcBef>
              <a:spcAft>
                <a:spcPts val="0"/>
              </a:spcAft>
              <a:buSzPts val="1200"/>
              <a:buChar char="–"/>
            </a:pPr>
            <a:r>
              <a:rPr lang="en" sz="1700"/>
              <a:t>categorize nodes to their semantic type: </a:t>
            </a:r>
            <a:r>
              <a:rPr lang="en" sz="1400">
                <a:latin typeface="Consolas"/>
                <a:ea typeface="Consolas"/>
                <a:cs typeface="Consolas"/>
                <a:sym typeface="Consolas"/>
              </a:rPr>
              <a:t>AlfredHitchcock is a </a:t>
            </a:r>
            <a:r>
              <a:rPr b="1" lang="en" sz="1400">
                <a:solidFill>
                  <a:srgbClr val="1C4587"/>
                </a:solidFill>
                <a:latin typeface="Consolas"/>
                <a:ea typeface="Consolas"/>
                <a:cs typeface="Consolas"/>
                <a:sym typeface="Consolas"/>
              </a:rPr>
              <a:t>Person</a:t>
            </a:r>
            <a:endParaRPr b="1" sz="1400">
              <a:solidFill>
                <a:srgbClr val="1C4587"/>
              </a:solidFill>
              <a:latin typeface="Consolas"/>
              <a:ea typeface="Consolas"/>
              <a:cs typeface="Consolas"/>
              <a:sym typeface="Consolas"/>
            </a:endParaRPr>
          </a:p>
          <a:p>
            <a:pPr indent="-292100" lvl="0" marL="457200" rtl="0" algn="l">
              <a:lnSpc>
                <a:spcPct val="100000"/>
              </a:lnSpc>
              <a:spcBef>
                <a:spcPts val="300"/>
              </a:spcBef>
              <a:spcAft>
                <a:spcPts val="0"/>
              </a:spcAft>
              <a:buSzPts val="1000"/>
              <a:buChar char="•"/>
            </a:pPr>
            <a:r>
              <a:rPr b="1" lang="en" sz="2000"/>
              <a:t>Link Prediction</a:t>
            </a:r>
            <a:endParaRPr b="1" sz="2000"/>
          </a:p>
          <a:p>
            <a:pPr indent="-292100" lvl="1" marL="914400" rtl="0" algn="l">
              <a:lnSpc>
                <a:spcPct val="100000"/>
              </a:lnSpc>
              <a:spcBef>
                <a:spcPts val="0"/>
              </a:spcBef>
              <a:spcAft>
                <a:spcPts val="0"/>
              </a:spcAft>
              <a:buSzPts val="1000"/>
              <a:buChar char="–"/>
            </a:pPr>
            <a:r>
              <a:rPr lang="en" sz="1700"/>
              <a:t>predict </a:t>
            </a:r>
            <a:r>
              <a:rPr b="1" lang="en" sz="1700"/>
              <a:t>s</a:t>
            </a:r>
            <a:r>
              <a:rPr lang="en" sz="1700"/>
              <a:t> given (</a:t>
            </a:r>
            <a:r>
              <a:rPr b="1" lang="en" sz="1700"/>
              <a:t>p, o</a:t>
            </a:r>
            <a:r>
              <a:rPr lang="en" sz="1700"/>
              <a:t>) or </a:t>
            </a:r>
            <a:r>
              <a:rPr b="1" lang="en" sz="1700"/>
              <a:t>o</a:t>
            </a:r>
            <a:r>
              <a:rPr lang="en" sz="1700"/>
              <a:t> given (</a:t>
            </a:r>
            <a:r>
              <a:rPr b="1" lang="en" sz="1700"/>
              <a:t>s, p</a:t>
            </a:r>
            <a:r>
              <a:rPr lang="en" sz="1700"/>
              <a:t>):</a:t>
            </a:r>
            <a:endParaRPr sz="1700"/>
          </a:p>
          <a:p>
            <a:pPr indent="0" lvl="0" marL="914400" rtl="0" algn="l">
              <a:lnSpc>
                <a:spcPct val="100000"/>
              </a:lnSpc>
              <a:spcBef>
                <a:spcPts val="300"/>
              </a:spcBef>
              <a:spcAft>
                <a:spcPts val="0"/>
              </a:spcAft>
              <a:buSzPts val="1400"/>
              <a:buNone/>
            </a:pPr>
            <a:r>
              <a:rPr lang="en" sz="1400">
                <a:latin typeface="Consolas"/>
                <a:ea typeface="Consolas"/>
                <a:cs typeface="Consolas"/>
                <a:sym typeface="Consolas"/>
              </a:rPr>
              <a:t>(?s, directorOf, psycho)</a:t>
            </a:r>
            <a:endParaRPr sz="1400">
              <a:latin typeface="Consolas"/>
              <a:ea typeface="Consolas"/>
              <a:cs typeface="Consolas"/>
              <a:sym typeface="Consolas"/>
            </a:endParaRPr>
          </a:p>
          <a:p>
            <a:pPr indent="-292100" lvl="0" marL="457200" rtl="0" algn="l">
              <a:lnSpc>
                <a:spcPct val="100000"/>
              </a:lnSpc>
              <a:spcBef>
                <a:spcPts val="300"/>
              </a:spcBef>
              <a:spcAft>
                <a:spcPts val="0"/>
              </a:spcAft>
              <a:buSzPts val="1000"/>
              <a:buChar char="•"/>
            </a:pPr>
            <a:r>
              <a:rPr b="1" lang="en" sz="2000"/>
              <a:t>Triple Classification</a:t>
            </a:r>
            <a:endParaRPr b="1" sz="2000"/>
          </a:p>
          <a:p>
            <a:pPr indent="-292100" lvl="1" marL="914400" rtl="0" algn="l">
              <a:lnSpc>
                <a:spcPct val="100000"/>
              </a:lnSpc>
              <a:spcBef>
                <a:spcPts val="0"/>
              </a:spcBef>
              <a:spcAft>
                <a:spcPts val="0"/>
              </a:spcAft>
              <a:buSzPts val="1000"/>
              <a:buChar char="–"/>
            </a:pPr>
            <a:r>
              <a:rPr lang="en" sz="1700"/>
              <a:t>Verify whether an unseen triple fact (</a:t>
            </a:r>
            <a:r>
              <a:rPr b="1" lang="en" sz="1700"/>
              <a:t>s, p, o</a:t>
            </a:r>
            <a:r>
              <a:rPr lang="en" sz="1700"/>
              <a:t>) is true or not:</a:t>
            </a:r>
            <a:endParaRPr sz="1700"/>
          </a:p>
          <a:p>
            <a:pPr indent="0" lvl="0" marL="914400" rtl="0" algn="l">
              <a:lnSpc>
                <a:spcPct val="100000"/>
              </a:lnSpc>
              <a:spcBef>
                <a:spcPts val="300"/>
              </a:spcBef>
              <a:spcAft>
                <a:spcPts val="0"/>
              </a:spcAft>
              <a:buSzPts val="1400"/>
              <a:buNone/>
            </a:pPr>
            <a:r>
              <a:rPr lang="en" sz="1400">
                <a:latin typeface="Consolas"/>
                <a:ea typeface="Consolas"/>
                <a:cs typeface="Consolas"/>
                <a:sym typeface="Consolas"/>
              </a:rPr>
              <a:t>(AlfredHitchcock, directorOf, psycho) is </a:t>
            </a:r>
            <a:r>
              <a:rPr b="1" lang="en" sz="1400">
                <a:solidFill>
                  <a:srgbClr val="1C4587"/>
                </a:solidFill>
                <a:latin typeface="Consolas"/>
                <a:ea typeface="Consolas"/>
                <a:cs typeface="Consolas"/>
                <a:sym typeface="Consolas"/>
              </a:rPr>
              <a:t>True</a:t>
            </a:r>
            <a:r>
              <a:rPr lang="en" sz="1400">
                <a:latin typeface="Consolas"/>
                <a:ea typeface="Consolas"/>
                <a:cs typeface="Consolas"/>
                <a:sym typeface="Consolas"/>
              </a:rPr>
              <a:t> or </a:t>
            </a:r>
            <a:r>
              <a:rPr b="1" lang="en" sz="1400">
                <a:solidFill>
                  <a:srgbClr val="1C4587"/>
                </a:solidFill>
                <a:latin typeface="Consolas"/>
                <a:ea typeface="Consolas"/>
                <a:cs typeface="Consolas"/>
                <a:sym typeface="Consolas"/>
              </a:rPr>
              <a:t>False</a:t>
            </a:r>
            <a:r>
              <a:rPr lang="en" sz="1400">
                <a:latin typeface="Consolas"/>
                <a:ea typeface="Consolas"/>
                <a:cs typeface="Consolas"/>
                <a:sym typeface="Consolas"/>
              </a:rPr>
              <a:t>?</a:t>
            </a:r>
            <a:endParaRPr b="1" sz="1400">
              <a:solidFill>
                <a:srgbClr val="1C4587"/>
              </a:solidFill>
              <a:latin typeface="Consolas"/>
              <a:ea typeface="Consolas"/>
              <a:cs typeface="Consolas"/>
              <a:sym typeface="Consolas"/>
            </a:endParaRPr>
          </a:p>
        </p:txBody>
      </p:sp>
      <p:sp>
        <p:nvSpPr>
          <p:cNvPr id="113" name="Google Shape;113;p24"/>
          <p:cNvSpPr/>
          <p:nvPr/>
        </p:nvSpPr>
        <p:spPr>
          <a:xfrm>
            <a:off x="0" y="2195225"/>
            <a:ext cx="1380000" cy="656700"/>
          </a:xfrm>
          <a:prstGeom prst="ellipse">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Alfred Hitchcock</a:t>
            </a:r>
            <a:endParaRPr b="0" i="0" sz="1400" u="none" cap="none" strike="noStrike">
              <a:solidFill>
                <a:srgbClr val="000000"/>
              </a:solidFill>
              <a:latin typeface="Arial"/>
              <a:ea typeface="Arial"/>
              <a:cs typeface="Arial"/>
              <a:sym typeface="Arial"/>
            </a:endParaRPr>
          </a:p>
        </p:txBody>
      </p:sp>
      <p:sp>
        <p:nvSpPr>
          <p:cNvPr id="114" name="Google Shape;114;p24"/>
          <p:cNvSpPr/>
          <p:nvPr/>
        </p:nvSpPr>
        <p:spPr>
          <a:xfrm>
            <a:off x="2706750" y="2420250"/>
            <a:ext cx="930300" cy="951900"/>
          </a:xfrm>
          <a:prstGeom prst="ellipse">
            <a:avLst/>
          </a:prstGeom>
          <a:solidFill>
            <a:srgbClr val="B6D7A8"/>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North by Northwest</a:t>
            </a:r>
            <a:endParaRPr b="0" i="0" sz="1400" u="none" cap="none" strike="noStrike">
              <a:solidFill>
                <a:srgbClr val="000000"/>
              </a:solidFill>
              <a:latin typeface="Arial"/>
              <a:ea typeface="Arial"/>
              <a:cs typeface="Arial"/>
              <a:sym typeface="Arial"/>
            </a:endParaRPr>
          </a:p>
        </p:txBody>
      </p:sp>
      <p:sp>
        <p:nvSpPr>
          <p:cNvPr id="115" name="Google Shape;115;p24"/>
          <p:cNvSpPr/>
          <p:nvPr/>
        </p:nvSpPr>
        <p:spPr>
          <a:xfrm>
            <a:off x="2027425" y="3597225"/>
            <a:ext cx="1137300" cy="656700"/>
          </a:xfrm>
          <a:prstGeom prst="ellipse">
            <a:avLst/>
          </a:prstGeom>
          <a:solidFill>
            <a:srgbClr val="B6D7A8"/>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Psycho</a:t>
            </a:r>
            <a:endParaRPr b="0" i="0" sz="1400" u="none" cap="none" strike="noStrike">
              <a:solidFill>
                <a:srgbClr val="000000"/>
              </a:solidFill>
              <a:latin typeface="Arial"/>
              <a:ea typeface="Arial"/>
              <a:cs typeface="Arial"/>
              <a:sym typeface="Arial"/>
            </a:endParaRPr>
          </a:p>
        </p:txBody>
      </p:sp>
      <p:cxnSp>
        <p:nvCxnSpPr>
          <p:cNvPr id="116" name="Google Shape;116;p24"/>
          <p:cNvCxnSpPr>
            <a:stCxn id="113" idx="6"/>
            <a:endCxn id="114" idx="1"/>
          </p:cNvCxnSpPr>
          <p:nvPr/>
        </p:nvCxnSpPr>
        <p:spPr>
          <a:xfrm>
            <a:off x="1380000" y="2523575"/>
            <a:ext cx="1463100" cy="36000"/>
          </a:xfrm>
          <a:prstGeom prst="straightConnector1">
            <a:avLst/>
          </a:prstGeom>
          <a:noFill/>
          <a:ln cap="flat" cmpd="sng" w="19050">
            <a:solidFill>
              <a:srgbClr val="1F497D"/>
            </a:solidFill>
            <a:prstDash val="solid"/>
            <a:round/>
            <a:headEnd len="sm" w="sm" type="none"/>
            <a:tailEnd len="med" w="med" type="triangle"/>
          </a:ln>
        </p:spPr>
      </p:cxnSp>
      <p:sp>
        <p:nvSpPr>
          <p:cNvPr id="117" name="Google Shape;117;p24"/>
          <p:cNvSpPr txBox="1"/>
          <p:nvPr/>
        </p:nvSpPr>
        <p:spPr>
          <a:xfrm rot="1741192">
            <a:off x="1243451" y="2903098"/>
            <a:ext cx="1393902" cy="2297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en">
                <a:solidFill>
                  <a:schemeClr val="dk1"/>
                </a:solidFill>
                <a:latin typeface="Calibri"/>
                <a:ea typeface="Calibri"/>
                <a:cs typeface="Calibri"/>
                <a:sym typeface="Calibri"/>
              </a:rPr>
              <a:t>castMember</a:t>
            </a:r>
            <a:endParaRPr b="1" i="0" sz="1400" u="none" cap="none" strike="noStrike">
              <a:solidFill>
                <a:srgbClr val="000000"/>
              </a:solidFill>
              <a:latin typeface="Calibri"/>
              <a:ea typeface="Calibri"/>
              <a:cs typeface="Calibri"/>
              <a:sym typeface="Calibri"/>
            </a:endParaRPr>
          </a:p>
        </p:txBody>
      </p:sp>
      <p:cxnSp>
        <p:nvCxnSpPr>
          <p:cNvPr id="118" name="Google Shape;118;p24"/>
          <p:cNvCxnSpPr>
            <a:stCxn id="113" idx="6"/>
            <a:endCxn id="115" idx="0"/>
          </p:cNvCxnSpPr>
          <p:nvPr/>
        </p:nvCxnSpPr>
        <p:spPr>
          <a:xfrm>
            <a:off x="1380000" y="2523575"/>
            <a:ext cx="1216200" cy="1073700"/>
          </a:xfrm>
          <a:prstGeom prst="straightConnector1">
            <a:avLst/>
          </a:prstGeom>
          <a:noFill/>
          <a:ln cap="flat" cmpd="sng" w="19050">
            <a:solidFill>
              <a:srgbClr val="1F497D"/>
            </a:solidFill>
            <a:prstDash val="solid"/>
            <a:round/>
            <a:headEnd len="sm" w="sm" type="none"/>
            <a:tailEnd len="med" w="med" type="triangle"/>
          </a:ln>
        </p:spPr>
      </p:cxnSp>
      <p:sp>
        <p:nvSpPr>
          <p:cNvPr id="119" name="Google Shape;119;p24"/>
          <p:cNvSpPr txBox="1"/>
          <p:nvPr/>
        </p:nvSpPr>
        <p:spPr>
          <a:xfrm rot="250827">
            <a:off x="1443517" y="2150093"/>
            <a:ext cx="1123489" cy="22951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latin typeface="Calibri"/>
                <a:ea typeface="Calibri"/>
                <a:cs typeface="Calibri"/>
                <a:sym typeface="Calibri"/>
              </a:rPr>
              <a:t>directorOf </a:t>
            </a:r>
            <a:endParaRPr b="1" i="0" sz="1400" u="none" cap="none" strike="noStrike">
              <a:solidFill>
                <a:srgbClr val="000000"/>
              </a:solidFill>
              <a:latin typeface="Calibri"/>
              <a:ea typeface="Calibri"/>
              <a:cs typeface="Calibri"/>
              <a:sym typeface="Calibri"/>
            </a:endParaRPr>
          </a:p>
        </p:txBody>
      </p:sp>
      <p:cxnSp>
        <p:nvCxnSpPr>
          <p:cNvPr id="120" name="Google Shape;120;p24"/>
          <p:cNvCxnSpPr>
            <a:stCxn id="113" idx="7"/>
            <a:endCxn id="114" idx="0"/>
          </p:cNvCxnSpPr>
          <p:nvPr/>
        </p:nvCxnSpPr>
        <p:spPr>
          <a:xfrm flipH="1" rot="-5400000">
            <a:off x="2110454" y="1358846"/>
            <a:ext cx="129000" cy="1994100"/>
          </a:xfrm>
          <a:prstGeom prst="curvedConnector3">
            <a:avLst>
              <a:gd fmla="val -433001" name="adj1"/>
            </a:avLst>
          </a:prstGeom>
          <a:noFill/>
          <a:ln cap="flat" cmpd="sng" w="19050">
            <a:solidFill>
              <a:srgbClr val="1F497D"/>
            </a:solidFill>
            <a:prstDash val="solid"/>
            <a:round/>
            <a:headEnd len="sm" w="sm" type="none"/>
            <a:tailEnd len="med" w="med" type="triangle"/>
          </a:ln>
        </p:spPr>
      </p:cxnSp>
      <p:sp>
        <p:nvSpPr>
          <p:cNvPr id="121" name="Google Shape;121;p24"/>
          <p:cNvSpPr txBox="1"/>
          <p:nvPr/>
        </p:nvSpPr>
        <p:spPr>
          <a:xfrm rot="395368">
            <a:off x="1750063" y="1404030"/>
            <a:ext cx="1309752" cy="22952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latin typeface="Calibri"/>
                <a:ea typeface="Calibri"/>
                <a:cs typeface="Calibri"/>
                <a:sym typeface="Calibri"/>
              </a:rPr>
              <a:t>castMember</a:t>
            </a:r>
            <a:endParaRPr b="1" i="0" sz="1400" u="none" cap="none" strike="noStrike">
              <a:solidFill>
                <a:srgbClr val="000000"/>
              </a:solidFill>
              <a:latin typeface="Calibri"/>
              <a:ea typeface="Calibri"/>
              <a:cs typeface="Calibri"/>
              <a:sym typeface="Calibri"/>
            </a:endParaRPr>
          </a:p>
        </p:txBody>
      </p:sp>
      <p:cxnSp>
        <p:nvCxnSpPr>
          <p:cNvPr id="122" name="Google Shape;122;p24"/>
          <p:cNvCxnSpPr>
            <a:stCxn id="113" idx="4"/>
            <a:endCxn id="115" idx="3"/>
          </p:cNvCxnSpPr>
          <p:nvPr/>
        </p:nvCxnSpPr>
        <p:spPr>
          <a:xfrm flipH="1" rot="-5400000">
            <a:off x="789000" y="2752925"/>
            <a:ext cx="1305900" cy="1503900"/>
          </a:xfrm>
          <a:prstGeom prst="curvedConnector3">
            <a:avLst>
              <a:gd fmla="val 125593" name="adj1"/>
            </a:avLst>
          </a:prstGeom>
          <a:noFill/>
          <a:ln cap="flat" cmpd="sng" w="19050">
            <a:solidFill>
              <a:srgbClr val="1F497D"/>
            </a:solidFill>
            <a:prstDash val="dash"/>
            <a:round/>
            <a:headEnd len="sm" w="sm" type="none"/>
            <a:tailEnd len="med" w="med" type="triangle"/>
          </a:ln>
        </p:spPr>
      </p:cxnSp>
      <p:sp>
        <p:nvSpPr>
          <p:cNvPr id="123" name="Google Shape;123;p24"/>
          <p:cNvSpPr txBox="1"/>
          <p:nvPr/>
        </p:nvSpPr>
        <p:spPr>
          <a:xfrm rot="250827">
            <a:off x="805442" y="3810818"/>
            <a:ext cx="1123489" cy="22951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latin typeface="Calibri"/>
                <a:ea typeface="Calibri"/>
                <a:cs typeface="Calibri"/>
                <a:sym typeface="Calibri"/>
              </a:rPr>
              <a:t>directorOf </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0"/>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2D Interpretation</a:t>
            </a:r>
            <a:endParaRPr/>
          </a:p>
        </p:txBody>
      </p:sp>
      <p:sp>
        <p:nvSpPr>
          <p:cNvPr id="802" name="Google Shape;802;p60"/>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0" lvl="0" marL="0" rtl="0" algn="just">
              <a:spcBef>
                <a:spcPts val="300"/>
              </a:spcBef>
              <a:spcAft>
                <a:spcPts val="0"/>
              </a:spcAft>
              <a:buNone/>
            </a:pPr>
            <a:r>
              <a:rPr lang="en" sz="2200"/>
              <a:t>With </a:t>
            </a:r>
            <a:r>
              <a:rPr lang="en" sz="2200" u="sng"/>
              <a:t>linear layers</a:t>
            </a:r>
            <a:r>
              <a:rPr lang="en" sz="2200"/>
              <a:t>, this process is the same as learning embeddings such that node representations are linearly separable by a hyper-plane, i.e. </a:t>
            </a:r>
            <a:r>
              <a:rPr b="1" lang="en" sz="2200"/>
              <a:t>binary/multi-label classification with graph input</a:t>
            </a:r>
            <a:endParaRPr b="1" sz="2200"/>
          </a:p>
        </p:txBody>
      </p:sp>
      <p:grpSp>
        <p:nvGrpSpPr>
          <p:cNvPr id="803" name="Google Shape;803;p60"/>
          <p:cNvGrpSpPr/>
          <p:nvPr/>
        </p:nvGrpSpPr>
        <p:grpSpPr>
          <a:xfrm>
            <a:off x="695174" y="2986725"/>
            <a:ext cx="2460789" cy="829475"/>
            <a:chOff x="641619" y="2008400"/>
            <a:chExt cx="2137400" cy="829475"/>
          </a:xfrm>
        </p:grpSpPr>
        <p:sp>
          <p:nvSpPr>
            <p:cNvPr id="804" name="Google Shape;804;p60"/>
            <p:cNvSpPr/>
            <p:nvPr/>
          </p:nvSpPr>
          <p:spPr>
            <a:xfrm>
              <a:off x="1351500" y="2322475"/>
              <a:ext cx="257700" cy="257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A</a:t>
              </a:r>
              <a:endParaRPr b="1" sz="1200">
                <a:latin typeface="Calibri"/>
                <a:ea typeface="Calibri"/>
                <a:cs typeface="Calibri"/>
                <a:sym typeface="Calibri"/>
              </a:endParaRPr>
            </a:p>
          </p:txBody>
        </p:sp>
        <p:sp>
          <p:nvSpPr>
            <p:cNvPr id="805" name="Google Shape;805;p60"/>
            <p:cNvSpPr/>
            <p:nvPr/>
          </p:nvSpPr>
          <p:spPr>
            <a:xfrm>
              <a:off x="2301354" y="2008400"/>
              <a:ext cx="257700" cy="25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B</a:t>
              </a:r>
              <a:endParaRPr b="1" sz="1200">
                <a:latin typeface="Calibri"/>
                <a:ea typeface="Calibri"/>
                <a:cs typeface="Calibri"/>
                <a:sym typeface="Calibri"/>
              </a:endParaRPr>
            </a:p>
          </p:txBody>
        </p:sp>
        <p:sp>
          <p:nvSpPr>
            <p:cNvPr id="806" name="Google Shape;806;p60"/>
            <p:cNvSpPr/>
            <p:nvPr/>
          </p:nvSpPr>
          <p:spPr>
            <a:xfrm>
              <a:off x="2521319" y="2580175"/>
              <a:ext cx="257700" cy="2577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a:t>
              </a:r>
              <a:endParaRPr b="1" sz="1200">
                <a:latin typeface="Calibri"/>
                <a:ea typeface="Calibri"/>
                <a:cs typeface="Calibri"/>
                <a:sym typeface="Calibri"/>
              </a:endParaRPr>
            </a:p>
          </p:txBody>
        </p:sp>
        <p:sp>
          <p:nvSpPr>
            <p:cNvPr id="807" name="Google Shape;807;p60"/>
            <p:cNvSpPr/>
            <p:nvPr/>
          </p:nvSpPr>
          <p:spPr>
            <a:xfrm>
              <a:off x="641619" y="2580175"/>
              <a:ext cx="257700" cy="257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D</a:t>
              </a:r>
              <a:endParaRPr b="1" sz="1000">
                <a:latin typeface="Calibri"/>
                <a:ea typeface="Calibri"/>
                <a:cs typeface="Calibri"/>
                <a:sym typeface="Calibri"/>
              </a:endParaRPr>
            </a:p>
          </p:txBody>
        </p:sp>
        <p:cxnSp>
          <p:nvCxnSpPr>
            <p:cNvPr id="808" name="Google Shape;808;p60"/>
            <p:cNvCxnSpPr>
              <a:stCxn id="804" idx="6"/>
              <a:endCxn id="805" idx="2"/>
            </p:cNvCxnSpPr>
            <p:nvPr/>
          </p:nvCxnSpPr>
          <p:spPr>
            <a:xfrm flipH="1" rot="10800000">
              <a:off x="1609200" y="2137225"/>
              <a:ext cx="692100" cy="314100"/>
            </a:xfrm>
            <a:prstGeom prst="straightConnector1">
              <a:avLst/>
            </a:prstGeom>
            <a:noFill/>
            <a:ln cap="flat" cmpd="sng" w="9525">
              <a:solidFill>
                <a:schemeClr val="dk2"/>
              </a:solidFill>
              <a:prstDash val="solid"/>
              <a:round/>
              <a:headEnd len="med" w="med" type="none"/>
              <a:tailEnd len="med" w="med" type="none"/>
            </a:ln>
          </p:spPr>
        </p:cxnSp>
        <p:cxnSp>
          <p:nvCxnSpPr>
            <p:cNvPr id="809" name="Google Shape;809;p60"/>
            <p:cNvCxnSpPr>
              <a:stCxn id="805" idx="5"/>
              <a:endCxn id="806" idx="0"/>
            </p:cNvCxnSpPr>
            <p:nvPr/>
          </p:nvCxnSpPr>
          <p:spPr>
            <a:xfrm>
              <a:off x="2521315" y="2228361"/>
              <a:ext cx="129000" cy="351900"/>
            </a:xfrm>
            <a:prstGeom prst="straightConnector1">
              <a:avLst/>
            </a:prstGeom>
            <a:noFill/>
            <a:ln cap="flat" cmpd="sng" w="9525">
              <a:solidFill>
                <a:schemeClr val="dk2"/>
              </a:solidFill>
              <a:prstDash val="solid"/>
              <a:round/>
              <a:headEnd len="med" w="med" type="none"/>
              <a:tailEnd len="med" w="med" type="none"/>
            </a:ln>
          </p:spPr>
        </p:cxnSp>
        <p:cxnSp>
          <p:nvCxnSpPr>
            <p:cNvPr id="810" name="Google Shape;810;p60"/>
            <p:cNvCxnSpPr>
              <a:stCxn id="804" idx="6"/>
              <a:endCxn id="806" idx="2"/>
            </p:cNvCxnSpPr>
            <p:nvPr/>
          </p:nvCxnSpPr>
          <p:spPr>
            <a:xfrm>
              <a:off x="1609200" y="2451325"/>
              <a:ext cx="912000" cy="25770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60"/>
            <p:cNvCxnSpPr>
              <a:stCxn id="807" idx="6"/>
              <a:endCxn id="804" idx="3"/>
            </p:cNvCxnSpPr>
            <p:nvPr/>
          </p:nvCxnSpPr>
          <p:spPr>
            <a:xfrm flipH="1" rot="10800000">
              <a:off x="899319" y="2542525"/>
              <a:ext cx="489900" cy="166500"/>
            </a:xfrm>
            <a:prstGeom prst="straightConnector1">
              <a:avLst/>
            </a:prstGeom>
            <a:noFill/>
            <a:ln cap="flat" cmpd="sng" w="9525">
              <a:solidFill>
                <a:schemeClr val="dk2"/>
              </a:solidFill>
              <a:prstDash val="solid"/>
              <a:round/>
              <a:headEnd len="med" w="med" type="none"/>
              <a:tailEnd len="med" w="med" type="none"/>
            </a:ln>
          </p:spPr>
        </p:cxnSp>
      </p:grpSp>
      <p:grpSp>
        <p:nvGrpSpPr>
          <p:cNvPr id="812" name="Google Shape;812;p60"/>
          <p:cNvGrpSpPr/>
          <p:nvPr/>
        </p:nvGrpSpPr>
        <p:grpSpPr>
          <a:xfrm>
            <a:off x="5893800" y="2617500"/>
            <a:ext cx="1933500" cy="1499700"/>
            <a:chOff x="5665200" y="2617500"/>
            <a:chExt cx="1933500" cy="1499700"/>
          </a:xfrm>
        </p:grpSpPr>
        <p:cxnSp>
          <p:nvCxnSpPr>
            <p:cNvPr id="813" name="Google Shape;813;p60"/>
            <p:cNvCxnSpPr/>
            <p:nvPr/>
          </p:nvCxnSpPr>
          <p:spPr>
            <a:xfrm flipH="1" rot="10800000">
              <a:off x="5727150" y="2617500"/>
              <a:ext cx="12300" cy="1499700"/>
            </a:xfrm>
            <a:prstGeom prst="straightConnector1">
              <a:avLst/>
            </a:prstGeom>
            <a:noFill/>
            <a:ln cap="flat" cmpd="sng" w="9525">
              <a:solidFill>
                <a:schemeClr val="dk2"/>
              </a:solidFill>
              <a:prstDash val="solid"/>
              <a:round/>
              <a:headEnd len="med" w="med" type="none"/>
              <a:tailEnd len="med" w="med" type="triangle"/>
            </a:ln>
          </p:spPr>
        </p:cxnSp>
        <p:cxnSp>
          <p:nvCxnSpPr>
            <p:cNvPr id="814" name="Google Shape;814;p60"/>
            <p:cNvCxnSpPr/>
            <p:nvPr/>
          </p:nvCxnSpPr>
          <p:spPr>
            <a:xfrm>
              <a:off x="5665200" y="4092400"/>
              <a:ext cx="1933500" cy="0"/>
            </a:xfrm>
            <a:prstGeom prst="straightConnector1">
              <a:avLst/>
            </a:prstGeom>
            <a:noFill/>
            <a:ln cap="flat" cmpd="sng" w="9525">
              <a:solidFill>
                <a:schemeClr val="dk2"/>
              </a:solidFill>
              <a:prstDash val="solid"/>
              <a:round/>
              <a:headEnd len="med" w="med" type="none"/>
              <a:tailEnd len="med" w="med" type="triangle"/>
            </a:ln>
          </p:spPr>
        </p:cxnSp>
      </p:grpSp>
      <p:sp>
        <p:nvSpPr>
          <p:cNvPr id="815" name="Google Shape;815;p60"/>
          <p:cNvSpPr txBox="1"/>
          <p:nvPr/>
        </p:nvSpPr>
        <p:spPr>
          <a:xfrm>
            <a:off x="6284900" y="4179175"/>
            <a:ext cx="11649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Feature 1</a:t>
            </a:r>
            <a:endParaRPr sz="1200">
              <a:solidFill>
                <a:schemeClr val="dk1"/>
              </a:solidFill>
              <a:latin typeface="Calibri"/>
              <a:ea typeface="Calibri"/>
              <a:cs typeface="Calibri"/>
              <a:sym typeface="Calibri"/>
            </a:endParaRPr>
          </a:p>
        </p:txBody>
      </p:sp>
      <p:sp>
        <p:nvSpPr>
          <p:cNvPr id="816" name="Google Shape;816;p60"/>
          <p:cNvSpPr txBox="1"/>
          <p:nvPr/>
        </p:nvSpPr>
        <p:spPr>
          <a:xfrm rot="-5400000">
            <a:off x="5088175" y="2977650"/>
            <a:ext cx="11649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Feature 2</a:t>
            </a:r>
            <a:endParaRPr sz="1200">
              <a:solidFill>
                <a:schemeClr val="dk1"/>
              </a:solidFill>
              <a:latin typeface="Calibri"/>
              <a:ea typeface="Calibri"/>
              <a:cs typeface="Calibri"/>
              <a:sym typeface="Calibri"/>
            </a:endParaRPr>
          </a:p>
        </p:txBody>
      </p:sp>
      <p:sp>
        <p:nvSpPr>
          <p:cNvPr id="817" name="Google Shape;817;p60"/>
          <p:cNvSpPr/>
          <p:nvPr/>
        </p:nvSpPr>
        <p:spPr>
          <a:xfrm>
            <a:off x="3744125" y="2986734"/>
            <a:ext cx="1313775" cy="411850"/>
          </a:xfrm>
          <a:custGeom>
            <a:rect b="b" l="l" r="r" t="t"/>
            <a:pathLst>
              <a:path extrusionOk="0" h="16474" w="52551">
                <a:moveTo>
                  <a:pt x="0" y="11020"/>
                </a:moveTo>
                <a:cubicBezTo>
                  <a:pt x="5288" y="9202"/>
                  <a:pt x="22971" y="-795"/>
                  <a:pt x="31729" y="114"/>
                </a:cubicBezTo>
                <a:cubicBezTo>
                  <a:pt x="40488" y="1023"/>
                  <a:pt x="49081" y="13747"/>
                  <a:pt x="52551" y="16474"/>
                </a:cubicBezTo>
              </a:path>
            </a:pathLst>
          </a:custGeom>
          <a:noFill/>
          <a:ln cap="flat" cmpd="sng" w="9525">
            <a:solidFill>
              <a:schemeClr val="dk2"/>
            </a:solidFill>
            <a:prstDash val="solid"/>
            <a:round/>
            <a:headEnd len="med" w="med" type="none"/>
            <a:tailEnd len="med" w="med" type="triangle"/>
          </a:ln>
        </p:spPr>
      </p:sp>
      <p:cxnSp>
        <p:nvCxnSpPr>
          <p:cNvPr id="818" name="Google Shape;818;p60"/>
          <p:cNvCxnSpPr/>
          <p:nvPr/>
        </p:nvCxnSpPr>
        <p:spPr>
          <a:xfrm flipH="1" rot="10800000">
            <a:off x="6359250" y="2766275"/>
            <a:ext cx="867600" cy="1189800"/>
          </a:xfrm>
          <a:prstGeom prst="straightConnector1">
            <a:avLst/>
          </a:prstGeom>
          <a:noFill/>
          <a:ln cap="flat" cmpd="sng" w="9525">
            <a:solidFill>
              <a:schemeClr val="dk2"/>
            </a:solidFill>
            <a:prstDash val="dashDot"/>
            <a:round/>
            <a:headEnd len="med" w="med" type="none"/>
            <a:tailEnd len="med" w="med" type="none"/>
          </a:ln>
        </p:spPr>
      </p:cxnSp>
      <p:sp>
        <p:nvSpPr>
          <p:cNvPr id="819" name="Google Shape;819;p60"/>
          <p:cNvSpPr/>
          <p:nvPr/>
        </p:nvSpPr>
        <p:spPr>
          <a:xfrm>
            <a:off x="6433625" y="3001725"/>
            <a:ext cx="49500" cy="62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0" name="Google Shape;820;p60"/>
          <p:cNvSpPr/>
          <p:nvPr/>
        </p:nvSpPr>
        <p:spPr>
          <a:xfrm>
            <a:off x="6509825" y="3154125"/>
            <a:ext cx="49500" cy="62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1" name="Google Shape;821;p60"/>
          <p:cNvSpPr/>
          <p:nvPr/>
        </p:nvSpPr>
        <p:spPr>
          <a:xfrm>
            <a:off x="6433625" y="3306525"/>
            <a:ext cx="49500" cy="62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2" name="Google Shape;822;p60"/>
          <p:cNvSpPr/>
          <p:nvPr/>
        </p:nvSpPr>
        <p:spPr>
          <a:xfrm>
            <a:off x="6586025" y="3306525"/>
            <a:ext cx="49500" cy="62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3" name="Google Shape;823;p60"/>
          <p:cNvSpPr/>
          <p:nvPr/>
        </p:nvSpPr>
        <p:spPr>
          <a:xfrm>
            <a:off x="6696175" y="3107700"/>
            <a:ext cx="49500" cy="62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4" name="Google Shape;824;p60"/>
          <p:cNvSpPr/>
          <p:nvPr/>
        </p:nvSpPr>
        <p:spPr>
          <a:xfrm>
            <a:off x="6284900" y="3398575"/>
            <a:ext cx="49500" cy="62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5" name="Google Shape;825;p60"/>
          <p:cNvSpPr/>
          <p:nvPr/>
        </p:nvSpPr>
        <p:spPr>
          <a:xfrm>
            <a:off x="6696175" y="3001725"/>
            <a:ext cx="49500" cy="62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6" name="Google Shape;826;p60"/>
          <p:cNvSpPr/>
          <p:nvPr/>
        </p:nvSpPr>
        <p:spPr>
          <a:xfrm>
            <a:off x="6283350" y="3161600"/>
            <a:ext cx="49500" cy="62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7" name="Google Shape;827;p60"/>
          <p:cNvSpPr/>
          <p:nvPr/>
        </p:nvSpPr>
        <p:spPr>
          <a:xfrm>
            <a:off x="7028525" y="3410750"/>
            <a:ext cx="49500" cy="62100"/>
          </a:xfrm>
          <a:prstGeom prst="triangle">
            <a:avLst>
              <a:gd fmla="val 50000"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8" name="Google Shape;828;p60"/>
          <p:cNvSpPr/>
          <p:nvPr/>
        </p:nvSpPr>
        <p:spPr>
          <a:xfrm>
            <a:off x="7180925" y="3563150"/>
            <a:ext cx="49500" cy="62100"/>
          </a:xfrm>
          <a:prstGeom prst="triangle">
            <a:avLst>
              <a:gd fmla="val 50000"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9" name="Google Shape;829;p60"/>
          <p:cNvSpPr/>
          <p:nvPr/>
        </p:nvSpPr>
        <p:spPr>
          <a:xfrm>
            <a:off x="6835800" y="3563150"/>
            <a:ext cx="49500" cy="62100"/>
          </a:xfrm>
          <a:prstGeom prst="triangle">
            <a:avLst>
              <a:gd fmla="val 50000"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0" name="Google Shape;830;p60"/>
          <p:cNvSpPr/>
          <p:nvPr/>
        </p:nvSpPr>
        <p:spPr>
          <a:xfrm>
            <a:off x="7180925" y="3223700"/>
            <a:ext cx="49500" cy="62100"/>
          </a:xfrm>
          <a:prstGeom prst="triangle">
            <a:avLst>
              <a:gd fmla="val 50000"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1" name="Google Shape;831;p60"/>
          <p:cNvSpPr/>
          <p:nvPr/>
        </p:nvSpPr>
        <p:spPr>
          <a:xfrm>
            <a:off x="7028525" y="3794963"/>
            <a:ext cx="49500" cy="62100"/>
          </a:xfrm>
          <a:prstGeom prst="triangle">
            <a:avLst>
              <a:gd fmla="val 50000"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2" name="Google Shape;832;p60"/>
          <p:cNvSpPr/>
          <p:nvPr/>
        </p:nvSpPr>
        <p:spPr>
          <a:xfrm>
            <a:off x="7333325" y="3715550"/>
            <a:ext cx="49500" cy="62100"/>
          </a:xfrm>
          <a:prstGeom prst="triangle">
            <a:avLst>
              <a:gd fmla="val 50000"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3" name="Google Shape;833;p60"/>
          <p:cNvSpPr/>
          <p:nvPr/>
        </p:nvSpPr>
        <p:spPr>
          <a:xfrm>
            <a:off x="7333325" y="3486950"/>
            <a:ext cx="49500" cy="62100"/>
          </a:xfrm>
          <a:prstGeom prst="triangle">
            <a:avLst>
              <a:gd fmla="val 50000"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1"/>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Evaluation Metrics</a:t>
            </a:r>
            <a:endParaRPr/>
          </a:p>
        </p:txBody>
      </p:sp>
      <p:sp>
        <p:nvSpPr>
          <p:cNvPr id="839" name="Google Shape;839;p61"/>
          <p:cNvSpPr txBox="1"/>
          <p:nvPr>
            <p:ph idx="1" type="body"/>
          </p:nvPr>
        </p:nvSpPr>
        <p:spPr>
          <a:xfrm>
            <a:off x="457200" y="1200151"/>
            <a:ext cx="8229600" cy="14148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lang="en"/>
              <a:t>For Binary Node Classification, the following metrics can be used:</a:t>
            </a:r>
            <a:endParaRPr/>
          </a:p>
        </p:txBody>
      </p:sp>
      <p:grpSp>
        <p:nvGrpSpPr>
          <p:cNvPr id="840" name="Google Shape;840;p61"/>
          <p:cNvGrpSpPr/>
          <p:nvPr/>
        </p:nvGrpSpPr>
        <p:grpSpPr>
          <a:xfrm>
            <a:off x="5347775" y="1836700"/>
            <a:ext cx="1866825" cy="816000"/>
            <a:chOff x="5347775" y="1836700"/>
            <a:chExt cx="1866825" cy="816000"/>
          </a:xfrm>
        </p:grpSpPr>
        <p:sp>
          <p:nvSpPr>
            <p:cNvPr id="841" name="Google Shape;841;p61"/>
            <p:cNvSpPr txBox="1"/>
            <p:nvPr/>
          </p:nvSpPr>
          <p:spPr>
            <a:xfrm>
              <a:off x="5652800" y="1836700"/>
              <a:ext cx="1561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TP + TN</a:t>
              </a:r>
              <a:endParaRPr sz="1600">
                <a:solidFill>
                  <a:schemeClr val="dk1"/>
                </a:solidFill>
                <a:latin typeface="Calibri"/>
                <a:ea typeface="Calibri"/>
                <a:cs typeface="Calibri"/>
                <a:sym typeface="Calibri"/>
              </a:endParaRPr>
            </a:p>
          </p:txBody>
        </p:sp>
        <p:sp>
          <p:nvSpPr>
            <p:cNvPr id="842" name="Google Shape;842;p61"/>
            <p:cNvSpPr txBox="1"/>
            <p:nvPr/>
          </p:nvSpPr>
          <p:spPr>
            <a:xfrm>
              <a:off x="5576600" y="2206600"/>
              <a:ext cx="1561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|dataset|</a:t>
              </a:r>
              <a:endParaRPr sz="1600">
                <a:solidFill>
                  <a:schemeClr val="dk1"/>
                </a:solidFill>
                <a:latin typeface="Calibri"/>
                <a:ea typeface="Calibri"/>
                <a:cs typeface="Calibri"/>
                <a:sym typeface="Calibri"/>
              </a:endParaRPr>
            </a:p>
          </p:txBody>
        </p:sp>
        <p:cxnSp>
          <p:nvCxnSpPr>
            <p:cNvPr id="843" name="Google Shape;843;p61"/>
            <p:cNvCxnSpPr/>
            <p:nvPr/>
          </p:nvCxnSpPr>
          <p:spPr>
            <a:xfrm>
              <a:off x="5347775" y="2206601"/>
              <a:ext cx="1390800" cy="5100"/>
            </a:xfrm>
            <a:prstGeom prst="straightConnector1">
              <a:avLst/>
            </a:prstGeom>
            <a:noFill/>
            <a:ln cap="flat" cmpd="sng" w="9525">
              <a:solidFill>
                <a:schemeClr val="dk2"/>
              </a:solidFill>
              <a:prstDash val="solid"/>
              <a:round/>
              <a:headEnd len="med" w="med" type="none"/>
              <a:tailEnd len="med" w="med" type="none"/>
            </a:ln>
          </p:spPr>
        </p:cxnSp>
      </p:grpSp>
      <p:grpSp>
        <p:nvGrpSpPr>
          <p:cNvPr id="844" name="Google Shape;844;p61"/>
          <p:cNvGrpSpPr/>
          <p:nvPr/>
        </p:nvGrpSpPr>
        <p:grpSpPr>
          <a:xfrm>
            <a:off x="5347775" y="2598700"/>
            <a:ext cx="1866825" cy="750900"/>
            <a:chOff x="5347775" y="2598700"/>
            <a:chExt cx="1866825" cy="750900"/>
          </a:xfrm>
        </p:grpSpPr>
        <p:sp>
          <p:nvSpPr>
            <p:cNvPr id="845" name="Google Shape;845;p61"/>
            <p:cNvSpPr txBox="1"/>
            <p:nvPr/>
          </p:nvSpPr>
          <p:spPr>
            <a:xfrm>
              <a:off x="5652800" y="2598700"/>
              <a:ext cx="1561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TP</a:t>
              </a:r>
              <a:endParaRPr sz="1600">
                <a:solidFill>
                  <a:schemeClr val="dk1"/>
                </a:solidFill>
                <a:latin typeface="Calibri"/>
                <a:ea typeface="Calibri"/>
                <a:cs typeface="Calibri"/>
                <a:sym typeface="Calibri"/>
              </a:endParaRPr>
            </a:p>
          </p:txBody>
        </p:sp>
        <p:sp>
          <p:nvSpPr>
            <p:cNvPr id="846" name="Google Shape;846;p61"/>
            <p:cNvSpPr txBox="1"/>
            <p:nvPr/>
          </p:nvSpPr>
          <p:spPr>
            <a:xfrm>
              <a:off x="5652800" y="2903500"/>
              <a:ext cx="1561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TP + FP</a:t>
              </a:r>
              <a:endParaRPr sz="1600">
                <a:solidFill>
                  <a:schemeClr val="dk1"/>
                </a:solidFill>
                <a:latin typeface="Calibri"/>
                <a:ea typeface="Calibri"/>
                <a:cs typeface="Calibri"/>
                <a:sym typeface="Calibri"/>
              </a:endParaRPr>
            </a:p>
          </p:txBody>
        </p:sp>
        <p:cxnSp>
          <p:nvCxnSpPr>
            <p:cNvPr id="847" name="Google Shape;847;p61"/>
            <p:cNvCxnSpPr/>
            <p:nvPr/>
          </p:nvCxnSpPr>
          <p:spPr>
            <a:xfrm>
              <a:off x="5347775" y="2933501"/>
              <a:ext cx="1390800" cy="5100"/>
            </a:xfrm>
            <a:prstGeom prst="straightConnector1">
              <a:avLst/>
            </a:prstGeom>
            <a:noFill/>
            <a:ln cap="flat" cmpd="sng" w="9525">
              <a:solidFill>
                <a:schemeClr val="dk2"/>
              </a:solidFill>
              <a:prstDash val="solid"/>
              <a:round/>
              <a:headEnd len="med" w="med" type="none"/>
              <a:tailEnd len="med" w="med" type="none"/>
            </a:ln>
          </p:spPr>
        </p:cxnSp>
      </p:grpSp>
      <p:grpSp>
        <p:nvGrpSpPr>
          <p:cNvPr id="848" name="Google Shape;848;p61"/>
          <p:cNvGrpSpPr/>
          <p:nvPr/>
        </p:nvGrpSpPr>
        <p:grpSpPr>
          <a:xfrm>
            <a:off x="5347775" y="3360700"/>
            <a:ext cx="1866825" cy="750900"/>
            <a:chOff x="5347775" y="3360700"/>
            <a:chExt cx="1866825" cy="750900"/>
          </a:xfrm>
        </p:grpSpPr>
        <p:sp>
          <p:nvSpPr>
            <p:cNvPr id="849" name="Google Shape;849;p61"/>
            <p:cNvSpPr txBox="1"/>
            <p:nvPr/>
          </p:nvSpPr>
          <p:spPr>
            <a:xfrm>
              <a:off x="5652800" y="3360700"/>
              <a:ext cx="1561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TP </a:t>
              </a:r>
              <a:endParaRPr sz="1600">
                <a:solidFill>
                  <a:schemeClr val="dk1"/>
                </a:solidFill>
                <a:latin typeface="Calibri"/>
                <a:ea typeface="Calibri"/>
                <a:cs typeface="Calibri"/>
                <a:sym typeface="Calibri"/>
              </a:endParaRPr>
            </a:p>
          </p:txBody>
        </p:sp>
        <p:sp>
          <p:nvSpPr>
            <p:cNvPr id="850" name="Google Shape;850;p61"/>
            <p:cNvSpPr txBox="1"/>
            <p:nvPr/>
          </p:nvSpPr>
          <p:spPr>
            <a:xfrm>
              <a:off x="5652800" y="3665500"/>
              <a:ext cx="1561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TP + FN</a:t>
              </a:r>
              <a:endParaRPr sz="1600">
                <a:solidFill>
                  <a:schemeClr val="dk1"/>
                </a:solidFill>
                <a:latin typeface="Calibri"/>
                <a:ea typeface="Calibri"/>
                <a:cs typeface="Calibri"/>
                <a:sym typeface="Calibri"/>
              </a:endParaRPr>
            </a:p>
          </p:txBody>
        </p:sp>
        <p:cxnSp>
          <p:nvCxnSpPr>
            <p:cNvPr id="851" name="Google Shape;851;p61"/>
            <p:cNvCxnSpPr/>
            <p:nvPr/>
          </p:nvCxnSpPr>
          <p:spPr>
            <a:xfrm>
              <a:off x="5347775" y="3695501"/>
              <a:ext cx="1390800" cy="5100"/>
            </a:xfrm>
            <a:prstGeom prst="straightConnector1">
              <a:avLst/>
            </a:prstGeom>
            <a:noFill/>
            <a:ln cap="flat" cmpd="sng" w="9525">
              <a:solidFill>
                <a:schemeClr val="dk2"/>
              </a:solidFill>
              <a:prstDash val="solid"/>
              <a:round/>
              <a:headEnd len="med" w="med" type="none"/>
              <a:tailEnd len="med" w="med" type="none"/>
            </a:ln>
          </p:spPr>
        </p:cxnSp>
      </p:grpSp>
      <p:grpSp>
        <p:nvGrpSpPr>
          <p:cNvPr id="852" name="Google Shape;852;p61"/>
          <p:cNvGrpSpPr/>
          <p:nvPr/>
        </p:nvGrpSpPr>
        <p:grpSpPr>
          <a:xfrm>
            <a:off x="5413425" y="4198900"/>
            <a:ext cx="1801175" cy="827100"/>
            <a:chOff x="5413425" y="4198900"/>
            <a:chExt cx="1801175" cy="827100"/>
          </a:xfrm>
        </p:grpSpPr>
        <p:sp>
          <p:nvSpPr>
            <p:cNvPr id="853" name="Google Shape;853;p61"/>
            <p:cNvSpPr txBox="1"/>
            <p:nvPr/>
          </p:nvSpPr>
          <p:spPr>
            <a:xfrm>
              <a:off x="5652800" y="4198900"/>
              <a:ext cx="1561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2 P x R</a:t>
              </a:r>
              <a:endParaRPr sz="1600">
                <a:solidFill>
                  <a:schemeClr val="dk1"/>
                </a:solidFill>
                <a:latin typeface="Calibri"/>
                <a:ea typeface="Calibri"/>
                <a:cs typeface="Calibri"/>
                <a:sym typeface="Calibri"/>
              </a:endParaRPr>
            </a:p>
          </p:txBody>
        </p:sp>
        <p:sp>
          <p:nvSpPr>
            <p:cNvPr id="854" name="Google Shape;854;p61"/>
            <p:cNvSpPr txBox="1"/>
            <p:nvPr/>
          </p:nvSpPr>
          <p:spPr>
            <a:xfrm>
              <a:off x="5652800" y="4579900"/>
              <a:ext cx="1561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P   +  R</a:t>
              </a:r>
              <a:endParaRPr sz="1600">
                <a:solidFill>
                  <a:schemeClr val="dk1"/>
                </a:solidFill>
                <a:latin typeface="Calibri"/>
                <a:ea typeface="Calibri"/>
                <a:cs typeface="Calibri"/>
                <a:sym typeface="Calibri"/>
              </a:endParaRPr>
            </a:p>
          </p:txBody>
        </p:sp>
        <p:cxnSp>
          <p:nvCxnSpPr>
            <p:cNvPr id="855" name="Google Shape;855;p61"/>
            <p:cNvCxnSpPr/>
            <p:nvPr/>
          </p:nvCxnSpPr>
          <p:spPr>
            <a:xfrm>
              <a:off x="5413425" y="4579901"/>
              <a:ext cx="1390800" cy="5100"/>
            </a:xfrm>
            <a:prstGeom prst="straightConnector1">
              <a:avLst/>
            </a:prstGeom>
            <a:noFill/>
            <a:ln cap="flat" cmpd="sng" w="9525">
              <a:solidFill>
                <a:schemeClr val="dk2"/>
              </a:solidFill>
              <a:prstDash val="solid"/>
              <a:round/>
              <a:headEnd len="med" w="med" type="none"/>
              <a:tailEnd len="med" w="med" type="none"/>
            </a:ln>
          </p:spPr>
        </p:cxnSp>
      </p:grpSp>
      <p:sp>
        <p:nvSpPr>
          <p:cNvPr id="856" name="Google Shape;856;p61"/>
          <p:cNvSpPr txBox="1"/>
          <p:nvPr/>
        </p:nvSpPr>
        <p:spPr>
          <a:xfrm>
            <a:off x="2269250" y="2038750"/>
            <a:ext cx="19707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libri"/>
                <a:ea typeface="Calibri"/>
                <a:cs typeface="Calibri"/>
                <a:sym typeface="Calibri"/>
              </a:rPr>
              <a:t>Accuracy:</a:t>
            </a:r>
            <a:endParaRPr b="1" sz="2400">
              <a:solidFill>
                <a:schemeClr val="dk1"/>
              </a:solidFill>
              <a:latin typeface="Calibri"/>
              <a:ea typeface="Calibri"/>
              <a:cs typeface="Calibri"/>
              <a:sym typeface="Calibri"/>
            </a:endParaRPr>
          </a:p>
        </p:txBody>
      </p:sp>
      <p:sp>
        <p:nvSpPr>
          <p:cNvPr id="857" name="Google Shape;857;p61"/>
          <p:cNvSpPr txBox="1"/>
          <p:nvPr/>
        </p:nvSpPr>
        <p:spPr>
          <a:xfrm>
            <a:off x="2269250" y="2800750"/>
            <a:ext cx="19707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libri"/>
                <a:ea typeface="Calibri"/>
                <a:cs typeface="Calibri"/>
                <a:sym typeface="Calibri"/>
              </a:rPr>
              <a:t>Precision</a:t>
            </a:r>
            <a:r>
              <a:rPr lang="en" sz="2400">
                <a:solidFill>
                  <a:schemeClr val="dk1"/>
                </a:solidFill>
                <a:latin typeface="Calibri"/>
                <a:ea typeface="Calibri"/>
                <a:cs typeface="Calibri"/>
                <a:sym typeface="Calibri"/>
              </a:rPr>
              <a:t> (P):</a:t>
            </a:r>
            <a:endParaRPr sz="2400">
              <a:solidFill>
                <a:schemeClr val="dk1"/>
              </a:solidFill>
              <a:latin typeface="Calibri"/>
              <a:ea typeface="Calibri"/>
              <a:cs typeface="Calibri"/>
              <a:sym typeface="Calibri"/>
            </a:endParaRPr>
          </a:p>
        </p:txBody>
      </p:sp>
      <p:sp>
        <p:nvSpPr>
          <p:cNvPr id="858" name="Google Shape;858;p61"/>
          <p:cNvSpPr txBox="1"/>
          <p:nvPr/>
        </p:nvSpPr>
        <p:spPr>
          <a:xfrm>
            <a:off x="2269250" y="3486550"/>
            <a:ext cx="19707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libri"/>
                <a:ea typeface="Calibri"/>
                <a:cs typeface="Calibri"/>
                <a:sym typeface="Calibri"/>
              </a:rPr>
              <a:t>Recall</a:t>
            </a:r>
            <a:r>
              <a:rPr lang="en" sz="2400">
                <a:solidFill>
                  <a:schemeClr val="dk1"/>
                </a:solidFill>
                <a:latin typeface="Calibri"/>
                <a:ea typeface="Calibri"/>
                <a:cs typeface="Calibri"/>
                <a:sym typeface="Calibri"/>
              </a:rPr>
              <a:t> </a:t>
            </a:r>
            <a:r>
              <a:rPr lang="en" sz="2400">
                <a:solidFill>
                  <a:schemeClr val="dk1"/>
                </a:solidFill>
                <a:latin typeface="Calibri"/>
                <a:ea typeface="Calibri"/>
                <a:cs typeface="Calibri"/>
                <a:sym typeface="Calibri"/>
              </a:rPr>
              <a:t>(R):</a:t>
            </a:r>
            <a:endParaRPr sz="2400">
              <a:solidFill>
                <a:schemeClr val="dk1"/>
              </a:solidFill>
              <a:latin typeface="Calibri"/>
              <a:ea typeface="Calibri"/>
              <a:cs typeface="Calibri"/>
              <a:sym typeface="Calibri"/>
            </a:endParaRPr>
          </a:p>
        </p:txBody>
      </p:sp>
      <p:sp>
        <p:nvSpPr>
          <p:cNvPr id="859" name="Google Shape;859;p61"/>
          <p:cNvSpPr txBox="1"/>
          <p:nvPr/>
        </p:nvSpPr>
        <p:spPr>
          <a:xfrm>
            <a:off x="2269250" y="4248550"/>
            <a:ext cx="19707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libri"/>
                <a:ea typeface="Calibri"/>
                <a:cs typeface="Calibri"/>
                <a:sym typeface="Calibri"/>
              </a:rPr>
              <a:t>F1 - score</a:t>
            </a:r>
            <a:r>
              <a:rPr lang="en"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KGE Applications</a:t>
            </a:r>
            <a:endParaRPr/>
          </a:p>
        </p:txBody>
      </p:sp>
      <p:sp>
        <p:nvSpPr>
          <p:cNvPr id="129" name="Google Shape;129;p25"/>
          <p:cNvSpPr txBox="1"/>
          <p:nvPr>
            <p:ph idx="1" type="body"/>
          </p:nvPr>
        </p:nvSpPr>
        <p:spPr>
          <a:xfrm>
            <a:off x="5873075" y="1200150"/>
            <a:ext cx="2813700" cy="4230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lang="en"/>
              <a:t>Entity Alignment</a:t>
            </a:r>
            <a:endParaRPr/>
          </a:p>
        </p:txBody>
      </p:sp>
      <p:pic>
        <p:nvPicPr>
          <p:cNvPr id="130" name="Google Shape;130;p25"/>
          <p:cNvPicPr preferRelativeResize="0"/>
          <p:nvPr/>
        </p:nvPicPr>
        <p:blipFill>
          <a:blip r:embed="rId3">
            <a:alphaModFix/>
          </a:blip>
          <a:stretch>
            <a:fillRect/>
          </a:stretch>
        </p:blipFill>
        <p:spPr>
          <a:xfrm>
            <a:off x="4049150" y="1823925"/>
            <a:ext cx="4957450" cy="1823625"/>
          </a:xfrm>
          <a:prstGeom prst="rect">
            <a:avLst/>
          </a:prstGeom>
          <a:noFill/>
          <a:ln>
            <a:noFill/>
          </a:ln>
        </p:spPr>
      </p:pic>
      <p:pic>
        <p:nvPicPr>
          <p:cNvPr id="131" name="Google Shape;131;p25"/>
          <p:cNvPicPr preferRelativeResize="0"/>
          <p:nvPr/>
        </p:nvPicPr>
        <p:blipFill>
          <a:blip r:embed="rId4">
            <a:alphaModFix/>
          </a:blip>
          <a:stretch>
            <a:fillRect/>
          </a:stretch>
        </p:blipFill>
        <p:spPr>
          <a:xfrm>
            <a:off x="5271175" y="3647561"/>
            <a:ext cx="2970800" cy="1481040"/>
          </a:xfrm>
          <a:prstGeom prst="rect">
            <a:avLst/>
          </a:prstGeom>
          <a:noFill/>
          <a:ln>
            <a:noFill/>
          </a:ln>
        </p:spPr>
      </p:pic>
      <p:sp>
        <p:nvSpPr>
          <p:cNvPr id="132" name="Google Shape;132;p25"/>
          <p:cNvSpPr txBox="1"/>
          <p:nvPr>
            <p:ph idx="1" type="body"/>
          </p:nvPr>
        </p:nvSpPr>
        <p:spPr>
          <a:xfrm>
            <a:off x="535425" y="765750"/>
            <a:ext cx="3130800" cy="857400"/>
          </a:xfrm>
          <a:prstGeom prst="rect">
            <a:avLst/>
          </a:prstGeom>
        </p:spPr>
        <p:txBody>
          <a:bodyPr anchorCtr="0" anchor="t" bIns="34275" lIns="68575" spcFirstLastPara="1" rIns="68575" wrap="square" tIns="34275">
            <a:noAutofit/>
          </a:bodyPr>
          <a:lstStyle/>
          <a:p>
            <a:pPr indent="0" lvl="0" marL="0" rtl="0" algn="l">
              <a:spcBef>
                <a:spcPts val="300"/>
              </a:spcBef>
              <a:spcAft>
                <a:spcPts val="0"/>
              </a:spcAft>
              <a:buNone/>
            </a:pPr>
            <a:r>
              <a:rPr lang="en"/>
              <a:t>Entity Clustering &amp; Classification</a:t>
            </a:r>
            <a:endParaRPr/>
          </a:p>
        </p:txBody>
      </p:sp>
      <p:pic>
        <p:nvPicPr>
          <p:cNvPr id="133" name="Google Shape;133;p25"/>
          <p:cNvPicPr preferRelativeResize="0"/>
          <p:nvPr/>
        </p:nvPicPr>
        <p:blipFill>
          <a:blip r:embed="rId5">
            <a:alphaModFix/>
          </a:blip>
          <a:stretch>
            <a:fillRect/>
          </a:stretch>
        </p:blipFill>
        <p:spPr>
          <a:xfrm>
            <a:off x="152400" y="1699350"/>
            <a:ext cx="3296499" cy="3215552"/>
          </a:xfrm>
          <a:prstGeom prst="rect">
            <a:avLst/>
          </a:prstGeom>
          <a:noFill/>
          <a:ln>
            <a:noFill/>
          </a:ln>
        </p:spPr>
      </p:pic>
      <p:sp>
        <p:nvSpPr>
          <p:cNvPr id="134" name="Google Shape;134;p25"/>
          <p:cNvSpPr txBox="1"/>
          <p:nvPr/>
        </p:nvSpPr>
        <p:spPr>
          <a:xfrm>
            <a:off x="583650" y="4778725"/>
            <a:ext cx="37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Slide: </a:t>
            </a:r>
            <a:r>
              <a:rPr lang="en" u="sng">
                <a:solidFill>
                  <a:schemeClr val="hlink"/>
                </a:solidFill>
                <a:latin typeface="Calibri"/>
                <a:ea typeface="Calibri"/>
                <a:cs typeface="Calibri"/>
                <a:sym typeface="Calibri"/>
                <a:hlinkClick r:id="rId6"/>
              </a:rPr>
              <a:t>https://kge-tutorial-ecai2020.github.io/</a:t>
            </a:r>
            <a:r>
              <a:rPr lang="en">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Low-dimensional vector embeddings </a:t>
            </a:r>
            <a:endParaRPr/>
          </a:p>
        </p:txBody>
      </p:sp>
      <p:sp>
        <p:nvSpPr>
          <p:cNvPr id="140" name="Google Shape;140;p26"/>
          <p:cNvSpPr txBox="1"/>
          <p:nvPr>
            <p:ph idx="1" type="body"/>
          </p:nvPr>
        </p:nvSpPr>
        <p:spPr>
          <a:xfrm>
            <a:off x="320775" y="742950"/>
            <a:ext cx="8605500" cy="1515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1400"/>
              <a:buNone/>
            </a:pPr>
            <a:r>
              <a:rPr lang="en">
                <a:solidFill>
                  <a:srgbClr val="3F3F3F"/>
                </a:solidFill>
              </a:rPr>
              <a:t>M</a:t>
            </a:r>
            <a:r>
              <a:rPr lang="en">
                <a:solidFill>
                  <a:srgbClr val="3F3F3F"/>
                </a:solidFill>
              </a:rPr>
              <a:t>ap high-</a:t>
            </a:r>
            <a:r>
              <a:rPr lang="en">
                <a:solidFill>
                  <a:srgbClr val="3F3F3F"/>
                </a:solidFill>
              </a:rPr>
              <a:t>dimensional</a:t>
            </a:r>
            <a:r>
              <a:rPr lang="en">
                <a:solidFill>
                  <a:srgbClr val="3F3F3F"/>
                </a:solidFill>
              </a:rPr>
              <a:t> data into low-dimensional vector space. </a:t>
            </a:r>
            <a:endParaRPr>
              <a:solidFill>
                <a:srgbClr val="3F3F3F"/>
              </a:solidFill>
            </a:endParaRPr>
          </a:p>
          <a:p>
            <a:pPr indent="-381000" lvl="0" marL="457200" rtl="0" algn="l">
              <a:lnSpc>
                <a:spcPct val="90000"/>
              </a:lnSpc>
              <a:spcBef>
                <a:spcPts val="0"/>
              </a:spcBef>
              <a:spcAft>
                <a:spcPts val="0"/>
              </a:spcAft>
              <a:buClr>
                <a:srgbClr val="3F3F3F"/>
              </a:buClr>
              <a:buSzPts val="2400"/>
              <a:buChar char="•"/>
            </a:pPr>
            <a:r>
              <a:rPr lang="en">
                <a:solidFill>
                  <a:srgbClr val="3F3F3F"/>
                </a:solidFill>
              </a:rPr>
              <a:t>Efficient</a:t>
            </a:r>
            <a:r>
              <a:rPr lang="en">
                <a:solidFill>
                  <a:srgbClr val="3F3F3F"/>
                </a:solidFill>
              </a:rPr>
              <a:t> representation</a:t>
            </a:r>
            <a:endParaRPr sz="2400">
              <a:solidFill>
                <a:srgbClr val="3F3F3F"/>
              </a:solidFill>
            </a:endParaRPr>
          </a:p>
          <a:p>
            <a:pPr indent="-381000" lvl="0" marL="457200" rtl="0" algn="l">
              <a:lnSpc>
                <a:spcPct val="90000"/>
              </a:lnSpc>
              <a:spcBef>
                <a:spcPts val="0"/>
              </a:spcBef>
              <a:spcAft>
                <a:spcPts val="0"/>
              </a:spcAft>
              <a:buClr>
                <a:srgbClr val="3F3F3F"/>
              </a:buClr>
              <a:buSzPts val="2400"/>
              <a:buChar char="•"/>
            </a:pPr>
            <a:r>
              <a:rPr lang="en" sz="2400">
                <a:solidFill>
                  <a:srgbClr val="3F3F3F"/>
                </a:solidFill>
              </a:rPr>
              <a:t>Allow vector operations (addition, subtraction, </a:t>
            </a:r>
            <a:r>
              <a:rPr lang="en">
                <a:solidFill>
                  <a:srgbClr val="3F3F3F"/>
                </a:solidFill>
              </a:rPr>
              <a:t>cosine,</a:t>
            </a:r>
            <a:r>
              <a:rPr lang="en" sz="2400">
                <a:solidFill>
                  <a:srgbClr val="3F3F3F"/>
                </a:solidFill>
              </a:rPr>
              <a:t> etc.)</a:t>
            </a:r>
            <a:endParaRPr sz="2400">
              <a:solidFill>
                <a:srgbClr val="3F3F3F"/>
              </a:solidFill>
            </a:endParaRPr>
          </a:p>
          <a:p>
            <a:pPr indent="-381000" lvl="0" marL="457200" rtl="0" algn="l">
              <a:lnSpc>
                <a:spcPct val="90000"/>
              </a:lnSpc>
              <a:spcBef>
                <a:spcPts val="0"/>
              </a:spcBef>
              <a:spcAft>
                <a:spcPts val="0"/>
              </a:spcAft>
              <a:buClr>
                <a:srgbClr val="3F3F3F"/>
              </a:buClr>
              <a:buSzPts val="2400"/>
              <a:buChar char="•"/>
            </a:pPr>
            <a:r>
              <a:rPr lang="en" sz="2400">
                <a:solidFill>
                  <a:srgbClr val="3F3F3F"/>
                </a:solidFill>
              </a:rPr>
              <a:t>Capture semantic relationships</a:t>
            </a:r>
            <a:endParaRPr/>
          </a:p>
        </p:txBody>
      </p:sp>
      <p:cxnSp>
        <p:nvCxnSpPr>
          <p:cNvPr id="141" name="Google Shape;141;p26"/>
          <p:cNvCxnSpPr/>
          <p:nvPr/>
        </p:nvCxnSpPr>
        <p:spPr>
          <a:xfrm>
            <a:off x="1053875" y="2752650"/>
            <a:ext cx="31500" cy="2170800"/>
          </a:xfrm>
          <a:prstGeom prst="straightConnector1">
            <a:avLst/>
          </a:prstGeom>
          <a:noFill/>
          <a:ln cap="flat" cmpd="sng" w="9525">
            <a:solidFill>
              <a:schemeClr val="dk2"/>
            </a:solidFill>
            <a:prstDash val="solid"/>
            <a:round/>
            <a:headEnd len="sm" w="sm" type="none"/>
            <a:tailEnd len="sm" w="sm" type="none"/>
          </a:ln>
        </p:spPr>
      </p:cxnSp>
      <p:cxnSp>
        <p:nvCxnSpPr>
          <p:cNvPr id="142" name="Google Shape;142;p26"/>
          <p:cNvCxnSpPr/>
          <p:nvPr/>
        </p:nvCxnSpPr>
        <p:spPr>
          <a:xfrm>
            <a:off x="1085325" y="4923300"/>
            <a:ext cx="2516700" cy="0"/>
          </a:xfrm>
          <a:prstGeom prst="straightConnector1">
            <a:avLst/>
          </a:prstGeom>
          <a:noFill/>
          <a:ln cap="flat" cmpd="sng" w="9525">
            <a:solidFill>
              <a:schemeClr val="dk2"/>
            </a:solidFill>
            <a:prstDash val="solid"/>
            <a:round/>
            <a:headEnd len="sm" w="sm" type="none"/>
            <a:tailEnd len="sm" w="sm" type="none"/>
          </a:ln>
        </p:spPr>
      </p:cxnSp>
      <p:sp>
        <p:nvSpPr>
          <p:cNvPr id="143" name="Google Shape;143;p26"/>
          <p:cNvSpPr txBox="1"/>
          <p:nvPr/>
        </p:nvSpPr>
        <p:spPr>
          <a:xfrm>
            <a:off x="3602025" y="3712125"/>
            <a:ext cx="67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A73C6"/>
                </a:solidFill>
                <a:latin typeface="Calibri"/>
                <a:ea typeface="Calibri"/>
                <a:cs typeface="Calibri"/>
                <a:sym typeface="Calibri"/>
              </a:rPr>
              <a:t>Queen</a:t>
            </a:r>
            <a:endParaRPr b="0" i="0" sz="1400" u="none" cap="none" strike="noStrike">
              <a:solidFill>
                <a:srgbClr val="0A73C6"/>
              </a:solidFill>
              <a:latin typeface="Calibri"/>
              <a:ea typeface="Calibri"/>
              <a:cs typeface="Calibri"/>
              <a:sym typeface="Calibri"/>
            </a:endParaRPr>
          </a:p>
        </p:txBody>
      </p:sp>
      <p:cxnSp>
        <p:nvCxnSpPr>
          <p:cNvPr id="144" name="Google Shape;144;p26"/>
          <p:cNvCxnSpPr/>
          <p:nvPr/>
        </p:nvCxnSpPr>
        <p:spPr>
          <a:xfrm>
            <a:off x="1864000" y="3077650"/>
            <a:ext cx="1455000" cy="791400"/>
          </a:xfrm>
          <a:prstGeom prst="straightConnector1">
            <a:avLst/>
          </a:prstGeom>
          <a:noFill/>
          <a:ln cap="flat" cmpd="sng" w="19050">
            <a:solidFill>
              <a:schemeClr val="dk2"/>
            </a:solidFill>
            <a:prstDash val="solid"/>
            <a:round/>
            <a:headEnd len="sm" w="sm" type="stealth"/>
            <a:tailEnd len="med" w="med" type="none"/>
          </a:ln>
        </p:spPr>
      </p:cxnSp>
      <p:sp>
        <p:nvSpPr>
          <p:cNvPr id="145" name="Google Shape;145;p26"/>
          <p:cNvSpPr txBox="1"/>
          <p:nvPr/>
        </p:nvSpPr>
        <p:spPr>
          <a:xfrm>
            <a:off x="1725350" y="2590450"/>
            <a:ext cx="97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9900FF"/>
                </a:solidFill>
                <a:latin typeface="Calibri"/>
                <a:ea typeface="Calibri"/>
                <a:cs typeface="Calibri"/>
                <a:sym typeface="Calibri"/>
              </a:rPr>
              <a:t>King</a:t>
            </a:r>
            <a:endParaRPr b="0" i="0" sz="1400" u="none" cap="none" strike="noStrike">
              <a:solidFill>
                <a:srgbClr val="9900FF"/>
              </a:solidFill>
              <a:latin typeface="Calibri"/>
              <a:ea typeface="Calibri"/>
              <a:cs typeface="Calibri"/>
              <a:sym typeface="Calibri"/>
            </a:endParaRPr>
          </a:p>
        </p:txBody>
      </p:sp>
      <p:cxnSp>
        <p:nvCxnSpPr>
          <p:cNvPr id="146" name="Google Shape;146;p26"/>
          <p:cNvCxnSpPr/>
          <p:nvPr/>
        </p:nvCxnSpPr>
        <p:spPr>
          <a:xfrm>
            <a:off x="1421100" y="3942425"/>
            <a:ext cx="1441800" cy="794700"/>
          </a:xfrm>
          <a:prstGeom prst="straightConnector1">
            <a:avLst/>
          </a:prstGeom>
          <a:noFill/>
          <a:ln cap="flat" cmpd="sng" w="19050">
            <a:solidFill>
              <a:schemeClr val="dk2"/>
            </a:solidFill>
            <a:prstDash val="solid"/>
            <a:round/>
            <a:headEnd len="sm" w="sm" type="stealth"/>
            <a:tailEnd len="med" w="med" type="none"/>
          </a:ln>
        </p:spPr>
      </p:cxnSp>
      <p:sp>
        <p:nvSpPr>
          <p:cNvPr id="147" name="Google Shape;147;p26"/>
          <p:cNvSpPr txBox="1"/>
          <p:nvPr/>
        </p:nvSpPr>
        <p:spPr>
          <a:xfrm>
            <a:off x="1217100" y="3390575"/>
            <a:ext cx="97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Calibri"/>
                <a:ea typeface="Calibri"/>
                <a:cs typeface="Calibri"/>
                <a:sym typeface="Calibri"/>
              </a:rPr>
              <a:t>Man</a:t>
            </a:r>
            <a:endParaRPr b="0" i="0" sz="1400" u="none" cap="none" strike="noStrike">
              <a:solidFill>
                <a:srgbClr val="FF0000"/>
              </a:solidFill>
              <a:latin typeface="Calibri"/>
              <a:ea typeface="Calibri"/>
              <a:cs typeface="Calibri"/>
              <a:sym typeface="Calibri"/>
            </a:endParaRPr>
          </a:p>
        </p:txBody>
      </p:sp>
      <p:sp>
        <p:nvSpPr>
          <p:cNvPr id="148" name="Google Shape;148;p26"/>
          <p:cNvSpPr txBox="1"/>
          <p:nvPr/>
        </p:nvSpPr>
        <p:spPr>
          <a:xfrm>
            <a:off x="3070700" y="4433250"/>
            <a:ext cx="97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alibri"/>
                <a:ea typeface="Calibri"/>
                <a:cs typeface="Calibri"/>
                <a:sym typeface="Calibri"/>
              </a:rPr>
              <a:t>Woman</a:t>
            </a:r>
            <a:endParaRPr b="0" i="0" sz="1400" u="none" cap="none" strike="noStrike">
              <a:solidFill>
                <a:srgbClr val="38761D"/>
              </a:solidFill>
              <a:latin typeface="Calibri"/>
              <a:ea typeface="Calibri"/>
              <a:cs typeface="Calibri"/>
              <a:sym typeface="Calibri"/>
            </a:endParaRPr>
          </a:p>
        </p:txBody>
      </p:sp>
      <p:cxnSp>
        <p:nvCxnSpPr>
          <p:cNvPr id="149" name="Google Shape;149;p26"/>
          <p:cNvCxnSpPr/>
          <p:nvPr/>
        </p:nvCxnSpPr>
        <p:spPr>
          <a:xfrm flipH="1" rot="10800000">
            <a:off x="1101050" y="3916650"/>
            <a:ext cx="314700" cy="990900"/>
          </a:xfrm>
          <a:prstGeom prst="straightConnector1">
            <a:avLst/>
          </a:prstGeom>
          <a:noFill/>
          <a:ln cap="flat" cmpd="sng" w="9525">
            <a:solidFill>
              <a:srgbClr val="FF0000"/>
            </a:solidFill>
            <a:prstDash val="solid"/>
            <a:round/>
            <a:headEnd len="sm" w="sm" type="none"/>
            <a:tailEnd len="med" w="med" type="triangle"/>
          </a:ln>
        </p:spPr>
      </p:cxnSp>
      <p:cxnSp>
        <p:nvCxnSpPr>
          <p:cNvPr id="150" name="Google Shape;150;p26"/>
          <p:cNvCxnSpPr/>
          <p:nvPr/>
        </p:nvCxnSpPr>
        <p:spPr>
          <a:xfrm flipH="1" rot="10800000">
            <a:off x="1101050" y="3098700"/>
            <a:ext cx="786600" cy="1824600"/>
          </a:xfrm>
          <a:prstGeom prst="straightConnector1">
            <a:avLst/>
          </a:prstGeom>
          <a:noFill/>
          <a:ln cap="flat" cmpd="sng" w="9525">
            <a:solidFill>
              <a:srgbClr val="9900FF"/>
            </a:solidFill>
            <a:prstDash val="solid"/>
            <a:round/>
            <a:headEnd len="sm" w="sm" type="none"/>
            <a:tailEnd len="med" w="med" type="triangle"/>
          </a:ln>
        </p:spPr>
      </p:cxnSp>
      <p:cxnSp>
        <p:nvCxnSpPr>
          <p:cNvPr id="151" name="Google Shape;151;p26"/>
          <p:cNvCxnSpPr/>
          <p:nvPr/>
        </p:nvCxnSpPr>
        <p:spPr>
          <a:xfrm flipH="1" rot="10800000">
            <a:off x="1163975" y="4734625"/>
            <a:ext cx="1698900" cy="157200"/>
          </a:xfrm>
          <a:prstGeom prst="straightConnector1">
            <a:avLst/>
          </a:prstGeom>
          <a:noFill/>
          <a:ln cap="flat" cmpd="sng" w="9525">
            <a:solidFill>
              <a:srgbClr val="38761D"/>
            </a:solidFill>
            <a:prstDash val="solid"/>
            <a:round/>
            <a:headEnd len="sm" w="sm" type="none"/>
            <a:tailEnd len="med" w="med" type="triangle"/>
          </a:ln>
        </p:spPr>
      </p:cxnSp>
      <p:cxnSp>
        <p:nvCxnSpPr>
          <p:cNvPr id="152" name="Google Shape;152;p26"/>
          <p:cNvCxnSpPr/>
          <p:nvPr/>
        </p:nvCxnSpPr>
        <p:spPr>
          <a:xfrm flipH="1" rot="10800000">
            <a:off x="1163975" y="3869300"/>
            <a:ext cx="2170800" cy="1006800"/>
          </a:xfrm>
          <a:prstGeom prst="straightConnector1">
            <a:avLst/>
          </a:prstGeom>
          <a:noFill/>
          <a:ln cap="flat" cmpd="sng" w="9525">
            <a:solidFill>
              <a:srgbClr val="1155CC"/>
            </a:solidFill>
            <a:prstDash val="solid"/>
            <a:round/>
            <a:headEnd len="sm" w="sm" type="none"/>
            <a:tailEnd len="med" w="med" type="triangle"/>
          </a:ln>
        </p:spPr>
      </p:cxnSp>
      <p:sp>
        <p:nvSpPr>
          <p:cNvPr id="153" name="Google Shape;153;p26"/>
          <p:cNvSpPr txBox="1"/>
          <p:nvPr/>
        </p:nvSpPr>
        <p:spPr>
          <a:xfrm>
            <a:off x="5496350" y="2990638"/>
            <a:ext cx="3036900" cy="44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alibri"/>
                <a:ea typeface="Calibri"/>
                <a:cs typeface="Calibri"/>
                <a:sym typeface="Calibri"/>
              </a:rPr>
              <a:t>King - Queen  = Man - Woman</a:t>
            </a:r>
            <a:endParaRPr b="1" i="0" sz="18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 word2vec</a:t>
            </a:r>
            <a:endParaRPr/>
          </a:p>
        </p:txBody>
      </p:sp>
      <p:sp>
        <p:nvSpPr>
          <p:cNvPr id="159" name="Google Shape;159;p27"/>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1000"/>
              </a:spcBef>
              <a:spcAft>
                <a:spcPts val="0"/>
              </a:spcAft>
              <a:buSzPts val="1400"/>
              <a:buNone/>
            </a:pPr>
            <a:r>
              <a:rPr lang="en"/>
              <a:t>Represents each word with a low-dimensional vector, called word embedding where </a:t>
            </a:r>
            <a:r>
              <a:rPr b="1" lang="en"/>
              <a:t>semantically</a:t>
            </a:r>
            <a:r>
              <a:rPr lang="en"/>
              <a:t> and </a:t>
            </a:r>
            <a:r>
              <a:rPr b="1" lang="en"/>
              <a:t>syntactically</a:t>
            </a:r>
            <a:r>
              <a:rPr lang="en"/>
              <a:t> closer words appear closer in the vector space.</a:t>
            </a:r>
            <a:endParaRPr/>
          </a:p>
          <a:p>
            <a:pPr indent="0" lvl="0" marL="0" rtl="0" algn="l">
              <a:lnSpc>
                <a:spcPct val="90000"/>
              </a:lnSpc>
              <a:spcBef>
                <a:spcPts val="1000"/>
              </a:spcBef>
              <a:spcAft>
                <a:spcPts val="0"/>
              </a:spcAft>
              <a:buSzPts val="1400"/>
              <a:buNone/>
            </a:pPr>
            <a:r>
              <a:t/>
            </a:r>
            <a:endParaRPr/>
          </a:p>
        </p:txBody>
      </p:sp>
      <p:sp>
        <p:nvSpPr>
          <p:cNvPr id="160" name="Google Shape;160;p27"/>
          <p:cNvSpPr txBox="1"/>
          <p:nvPr/>
        </p:nvSpPr>
        <p:spPr>
          <a:xfrm>
            <a:off x="305225" y="4718988"/>
            <a:ext cx="87480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22222"/>
                </a:solidFill>
                <a:highlight>
                  <a:srgbClr val="FFFFFF"/>
                </a:highlight>
                <a:latin typeface="Arial"/>
                <a:ea typeface="Arial"/>
                <a:cs typeface="Arial"/>
                <a:sym typeface="Arial"/>
              </a:rPr>
              <a:t> Distributed Representations of Words and Phrases and their Compositionality,</a:t>
            </a:r>
            <a:r>
              <a:rPr b="0" i="0" lang="en" sz="1400" u="none" cap="none" strike="noStrike">
                <a:solidFill>
                  <a:srgbClr val="222222"/>
                </a:solidFill>
                <a:highlight>
                  <a:srgbClr val="FFFFFF"/>
                </a:highlight>
                <a:latin typeface="Arial"/>
                <a:ea typeface="Arial"/>
                <a:cs typeface="Arial"/>
                <a:sym typeface="Arial"/>
              </a:rPr>
              <a:t> Mikolov T. etl., 2013.</a:t>
            </a:r>
            <a:endParaRPr b="0" i="0" sz="1400" u="none" cap="none" strike="noStrike">
              <a:solidFill>
                <a:srgbClr val="000000"/>
              </a:solidFill>
              <a:latin typeface="Arial"/>
              <a:ea typeface="Arial"/>
              <a:cs typeface="Arial"/>
              <a:sym typeface="Arial"/>
            </a:endParaRPr>
          </a:p>
        </p:txBody>
      </p:sp>
      <p:pic>
        <p:nvPicPr>
          <p:cNvPr id="161" name="Google Shape;161;p27"/>
          <p:cNvPicPr preferRelativeResize="0"/>
          <p:nvPr/>
        </p:nvPicPr>
        <p:blipFill rotWithShape="1">
          <a:blip r:embed="rId3">
            <a:alphaModFix/>
          </a:blip>
          <a:srcRect b="0" l="0" r="0" t="0"/>
          <a:stretch/>
        </p:blipFill>
        <p:spPr>
          <a:xfrm>
            <a:off x="1002450" y="2223425"/>
            <a:ext cx="5532950" cy="2624075"/>
          </a:xfrm>
          <a:prstGeom prst="rect">
            <a:avLst/>
          </a:prstGeom>
          <a:noFill/>
          <a:ln>
            <a:noFill/>
          </a:ln>
        </p:spPr>
      </p:pic>
      <p:sp>
        <p:nvSpPr>
          <p:cNvPr id="162" name="Google Shape;162;p27"/>
          <p:cNvSpPr txBox="1"/>
          <p:nvPr/>
        </p:nvSpPr>
        <p:spPr>
          <a:xfrm>
            <a:off x="5703625" y="2475188"/>
            <a:ext cx="3036900" cy="44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Calibri"/>
                <a:ea typeface="Calibri"/>
                <a:cs typeface="Calibri"/>
                <a:sym typeface="Calibri"/>
              </a:rPr>
              <a:t>King - Queen  = Man - Woman</a:t>
            </a:r>
            <a:endParaRPr b="1" i="0" sz="18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457200" y="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Word Embeddings</a:t>
            </a:r>
            <a:endParaRPr/>
          </a:p>
        </p:txBody>
      </p:sp>
      <p:pic>
        <p:nvPicPr>
          <p:cNvPr id="168" name="Google Shape;168;p28"/>
          <p:cNvPicPr preferRelativeResize="0"/>
          <p:nvPr/>
        </p:nvPicPr>
        <p:blipFill rotWithShape="1">
          <a:blip r:embed="rId3">
            <a:alphaModFix/>
          </a:blip>
          <a:srcRect b="0" l="0" r="0" t="0"/>
          <a:stretch/>
        </p:blipFill>
        <p:spPr>
          <a:xfrm>
            <a:off x="834875" y="857400"/>
            <a:ext cx="6133225" cy="3836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3300"/>
              <a:buNone/>
            </a:pPr>
            <a:r>
              <a:rPr lang="en"/>
              <a:t>word2vec architectures</a:t>
            </a:r>
            <a:endParaRPr/>
          </a:p>
        </p:txBody>
      </p:sp>
      <p:sp>
        <p:nvSpPr>
          <p:cNvPr id="174" name="Google Shape;174;p29"/>
          <p:cNvSpPr txBox="1"/>
          <p:nvPr>
            <p:ph idx="1" type="body"/>
          </p:nvPr>
        </p:nvSpPr>
        <p:spPr>
          <a:xfrm>
            <a:off x="4876800" y="1095925"/>
            <a:ext cx="4254900" cy="1983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1000"/>
              </a:spcBef>
              <a:spcAft>
                <a:spcPts val="0"/>
              </a:spcAft>
              <a:buClr>
                <a:schemeClr val="dk1"/>
              </a:buClr>
              <a:buSzPts val="1100"/>
              <a:buFont typeface="Arial"/>
              <a:buNone/>
            </a:pPr>
            <a:r>
              <a:rPr lang="en"/>
              <a:t>2 basic neural network models:</a:t>
            </a:r>
            <a:endParaRPr/>
          </a:p>
          <a:p>
            <a:pPr indent="-381000" lvl="0" marL="457200" rtl="0" algn="l">
              <a:lnSpc>
                <a:spcPct val="90000"/>
              </a:lnSpc>
              <a:spcBef>
                <a:spcPts val="500"/>
              </a:spcBef>
              <a:spcAft>
                <a:spcPts val="0"/>
              </a:spcAft>
              <a:buSzPts val="2400"/>
              <a:buChar char="•"/>
            </a:pPr>
            <a:r>
              <a:rPr b="1" lang="en"/>
              <a:t>Continuous Bag of Word (CBOW):</a:t>
            </a:r>
            <a:r>
              <a:rPr lang="en"/>
              <a:t> </a:t>
            </a:r>
            <a:endParaRPr/>
          </a:p>
          <a:p>
            <a:pPr indent="-381000" lvl="1" marL="914400" rtl="0" algn="l">
              <a:lnSpc>
                <a:spcPct val="90000"/>
              </a:lnSpc>
              <a:spcBef>
                <a:spcPts val="0"/>
              </a:spcBef>
              <a:spcAft>
                <a:spcPts val="0"/>
              </a:spcAft>
              <a:buSzPts val="2400"/>
              <a:buChar char="–"/>
            </a:pPr>
            <a:r>
              <a:rPr lang="en"/>
              <a:t>use a window of word to predict the target word</a:t>
            </a:r>
            <a:endParaRPr/>
          </a:p>
          <a:p>
            <a:pPr indent="-381000" lvl="0" marL="457200" rtl="0" algn="l">
              <a:lnSpc>
                <a:spcPct val="90000"/>
              </a:lnSpc>
              <a:spcBef>
                <a:spcPts val="0"/>
              </a:spcBef>
              <a:spcAft>
                <a:spcPts val="0"/>
              </a:spcAft>
              <a:buSzPts val="2400"/>
              <a:buChar char="•"/>
            </a:pPr>
            <a:r>
              <a:rPr b="1" lang="en"/>
              <a:t>Skip-Gram (SG): </a:t>
            </a:r>
            <a:endParaRPr b="1"/>
          </a:p>
          <a:p>
            <a:pPr indent="-381000" lvl="1" marL="914400" rtl="0" algn="l">
              <a:lnSpc>
                <a:spcPct val="90000"/>
              </a:lnSpc>
              <a:spcBef>
                <a:spcPts val="0"/>
              </a:spcBef>
              <a:spcAft>
                <a:spcPts val="0"/>
              </a:spcAft>
              <a:buSzPts val="2400"/>
              <a:buChar char="–"/>
            </a:pPr>
            <a:r>
              <a:rPr lang="en"/>
              <a:t>use a word to predict the surrounding ones in window. </a:t>
            </a:r>
            <a:endParaRPr/>
          </a:p>
        </p:txBody>
      </p:sp>
      <p:pic>
        <p:nvPicPr>
          <p:cNvPr id="175" name="Google Shape;175;p29"/>
          <p:cNvPicPr preferRelativeResize="0"/>
          <p:nvPr/>
        </p:nvPicPr>
        <p:blipFill rotWithShape="1">
          <a:blip r:embed="rId3">
            <a:alphaModFix/>
          </a:blip>
          <a:srcRect b="0" l="0" r="0" t="0"/>
          <a:stretch/>
        </p:blipFill>
        <p:spPr>
          <a:xfrm>
            <a:off x="457200" y="1018100"/>
            <a:ext cx="4324350" cy="3476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